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94" r:id="rId2"/>
    <p:sldId id="281" r:id="rId3"/>
    <p:sldId id="338" r:id="rId4"/>
    <p:sldId id="301" r:id="rId5"/>
    <p:sldId id="308" r:id="rId6"/>
    <p:sldId id="260" r:id="rId7"/>
    <p:sldId id="325" r:id="rId8"/>
    <p:sldId id="309" r:id="rId9"/>
    <p:sldId id="310" r:id="rId10"/>
    <p:sldId id="313" r:id="rId11"/>
    <p:sldId id="314" r:id="rId12"/>
    <p:sldId id="321" r:id="rId13"/>
    <p:sldId id="322" r:id="rId14"/>
    <p:sldId id="323" r:id="rId15"/>
    <p:sldId id="324" r:id="rId16"/>
    <p:sldId id="315" r:id="rId17"/>
    <p:sldId id="334" r:id="rId18"/>
    <p:sldId id="347" r:id="rId19"/>
    <p:sldId id="345" r:id="rId20"/>
    <p:sldId id="348" r:id="rId21"/>
    <p:sldId id="261" r:id="rId22"/>
    <p:sldId id="342" r:id="rId23"/>
    <p:sldId id="343" r:id="rId24"/>
    <p:sldId id="340" r:id="rId25"/>
    <p:sldId id="344" r:id="rId26"/>
    <p:sldId id="351" r:id="rId27"/>
    <p:sldId id="341" r:id="rId28"/>
    <p:sldId id="339" r:id="rId29"/>
    <p:sldId id="352" r:id="rId30"/>
    <p:sldId id="353" r:id="rId31"/>
    <p:sldId id="336" r:id="rId32"/>
    <p:sldId id="350" r:id="rId33"/>
    <p:sldId id="349" r:id="rId34"/>
    <p:sldId id="311" r:id="rId35"/>
    <p:sldId id="326" r:id="rId36"/>
    <p:sldId id="327" r:id="rId37"/>
    <p:sldId id="328" r:id="rId38"/>
    <p:sldId id="329" r:id="rId39"/>
    <p:sldId id="331" r:id="rId40"/>
    <p:sldId id="33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9ACA9E5-6E44-7744-B50C-6475BE602124}">
          <p14:sldIdLst>
            <p14:sldId id="294"/>
            <p14:sldId id="281"/>
            <p14:sldId id="338"/>
          </p14:sldIdLst>
        </p14:section>
        <p14:section name="DevOps Overview" id="{6C2CCBBB-C1AE-714E-AE70-5ED1584D2D67}">
          <p14:sldIdLst>
            <p14:sldId id="301"/>
            <p14:sldId id="308"/>
            <p14:sldId id="260"/>
            <p14:sldId id="325"/>
            <p14:sldId id="309"/>
            <p14:sldId id="310"/>
            <p14:sldId id="313"/>
            <p14:sldId id="314"/>
            <p14:sldId id="321"/>
            <p14:sldId id="322"/>
            <p14:sldId id="323"/>
            <p14:sldId id="324"/>
            <p14:sldId id="315"/>
          </p14:sldIdLst>
        </p14:section>
        <p14:section name="Continuous Integration" id="{7FB9EB1E-A6DB-9B45-BE5C-21260F729EE3}">
          <p14:sldIdLst>
            <p14:sldId id="334"/>
            <p14:sldId id="347"/>
            <p14:sldId id="345"/>
            <p14:sldId id="348"/>
            <p14:sldId id="261"/>
            <p14:sldId id="342"/>
            <p14:sldId id="343"/>
          </p14:sldIdLst>
        </p14:section>
        <p14:section name="Continuous Delivery" id="{8A224768-79F8-7B4C-AD56-845B8E798495}">
          <p14:sldIdLst>
            <p14:sldId id="340"/>
            <p14:sldId id="344"/>
            <p14:sldId id="351"/>
            <p14:sldId id="341"/>
            <p14:sldId id="339"/>
            <p14:sldId id="352"/>
            <p14:sldId id="353"/>
          </p14:sldIdLst>
        </p14:section>
        <p14:section name="Next Steps" id="{79BCE627-B3CE-5448-9A78-32245BF17515}">
          <p14:sldIdLst>
            <p14:sldId id="336"/>
            <p14:sldId id="350"/>
          </p14:sldIdLst>
        </p14:section>
        <p14:section name="Resources" id="{9094FAB8-830F-764A-9BC6-019370CB6722}">
          <p14:sldIdLst>
            <p14:sldId id="349"/>
            <p14:sldId id="311"/>
            <p14:sldId id="326"/>
            <p14:sldId id="327"/>
            <p14:sldId id="328"/>
            <p14:sldId id="329"/>
            <p14:sldId id="331"/>
          </p14:sldIdLst>
        </p14:section>
        <p14:section name="End" id="{79B61E0C-C562-384D-9D55-8D87FCFAFB85}">
          <p14:sldIdLst>
            <p14:sldId id="33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54"/>
    <p:restoredTop sz="86600"/>
  </p:normalViewPr>
  <p:slideViewPr>
    <p:cSldViewPr snapToGrid="0" snapToObjects="1">
      <p:cViewPr varScale="1">
        <p:scale>
          <a:sx n="119" d="100"/>
          <a:sy n="119" d="100"/>
        </p:scale>
        <p:origin x="256" y="9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1" Type="http://schemas.openxmlformats.org/officeDocument/2006/relationships/image" Target="../media/image3.jpg"/></Relationships>
</file>

<file path=ppt/diagrams/_rels/drawing1.xml.rels><?xml version="1.0" encoding="UTF-8" standalone="yes"?>
<Relationships xmlns="http://schemas.openxmlformats.org/package/2006/relationships"><Relationship Id="rId1" Type="http://schemas.openxmlformats.org/officeDocument/2006/relationships/image" Target="../media/image3.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4AFF1D-C565-41D3-8B7B-5373F3C74EA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E58BF85E-D790-47FF-8BC7-092EFC3990FF}">
      <dgm:prSet phldrT="[Text]" custT="1"/>
      <dgm:spPr>
        <a:noFill/>
        <a:ln>
          <a:noFill/>
        </a:ln>
      </dgm:spPr>
      <dgm:t>
        <a:bodyPr/>
        <a:lstStyle/>
        <a:p>
          <a:pPr>
            <a:buFont typeface="+mj-lt"/>
            <a:buAutoNum type="arabicPeriod"/>
          </a:pPr>
          <a:r>
            <a:rPr lang="en-US" sz="2400" b="0" i="0" kern="1200" dirty="0">
              <a:solidFill>
                <a:prstClr val="black"/>
              </a:solidFill>
              <a:latin typeface="Helvetica Neue Light" panose="02000403000000020004" pitchFamily="2" charset="0"/>
              <a:ea typeface="Helvetica Neue Light" panose="02000403000000020004" pitchFamily="2" charset="0"/>
              <a:cs typeface="Segoe UI Light" panose="020B0502040204020203" pitchFamily="34" charset="0"/>
            </a:rPr>
            <a:t>Continuous Delivery</a:t>
          </a:r>
        </a:p>
      </dgm:t>
    </dgm:pt>
    <dgm:pt modelId="{E35C6E6B-031F-40BD-B4DD-95764074F03D}" type="parTrans" cxnId="{CD76BEBE-D8BC-4F6E-BCAA-6FC233E77871}">
      <dgm:prSet/>
      <dgm:spPr/>
      <dgm:t>
        <a:bodyPr/>
        <a:lstStyle/>
        <a:p>
          <a:endParaRPr lang="en-US"/>
        </a:p>
      </dgm:t>
    </dgm:pt>
    <dgm:pt modelId="{01BD87E9-C675-4A66-B930-68241CC3F6AC}" type="sibTrans" cxnId="{CD76BEBE-D8BC-4F6E-BCAA-6FC233E77871}">
      <dgm:prSet/>
      <dgm:spPr/>
      <dgm:t>
        <a:bodyPr/>
        <a:lstStyle/>
        <a:p>
          <a:endParaRPr lang="en-US"/>
        </a:p>
      </dgm:t>
    </dgm:pt>
    <dgm:pt modelId="{42579BC2-5B04-4796-871B-2EAC9C2489F3}">
      <dgm:prSet custT="1"/>
      <dgm:spPr>
        <a:noFill/>
        <a:ln>
          <a:noFill/>
        </a:ln>
      </dgm:spPr>
      <dgm:t>
        <a:bodyPr/>
        <a:lstStyle/>
        <a:p>
          <a:pPr>
            <a:buFont typeface="+mj-lt"/>
            <a:buNone/>
          </a:pPr>
          <a:r>
            <a:rPr lang="en-US" sz="2400" b="0" i="0" kern="1200" dirty="0">
              <a:solidFill>
                <a:prstClr val="black"/>
              </a:solidFill>
              <a:latin typeface="Helvetica Neue Light" panose="02000403000000020004" pitchFamily="2" charset="0"/>
              <a:ea typeface="Helvetica Neue Light" panose="02000403000000020004" pitchFamily="2" charset="0"/>
              <a:cs typeface="Segoe UI Light" panose="020B0502040204020203" pitchFamily="34" charset="0"/>
            </a:rPr>
            <a:t>Resources</a:t>
          </a:r>
        </a:p>
      </dgm:t>
    </dgm:pt>
    <dgm:pt modelId="{DEF8CFF4-3BF0-45FC-8A36-1579A24034C0}" type="parTrans" cxnId="{A6CC1CE5-BA0C-4667-BEDD-958EE201E55B}">
      <dgm:prSet/>
      <dgm:spPr/>
      <dgm:t>
        <a:bodyPr/>
        <a:lstStyle/>
        <a:p>
          <a:endParaRPr lang="en-US"/>
        </a:p>
      </dgm:t>
    </dgm:pt>
    <dgm:pt modelId="{CF8A9E4B-4494-4539-8DBD-915EADF0BFE0}" type="sibTrans" cxnId="{A6CC1CE5-BA0C-4667-BEDD-958EE201E55B}">
      <dgm:prSet/>
      <dgm:spPr/>
      <dgm:t>
        <a:bodyPr/>
        <a:lstStyle/>
        <a:p>
          <a:endParaRPr lang="en-US"/>
        </a:p>
      </dgm:t>
    </dgm:pt>
    <dgm:pt modelId="{90EE6900-D0E4-7147-966E-14F3CA44CCF7}">
      <dgm:prSet phldrT="[Text]" custT="1"/>
      <dgm:spPr>
        <a:noFill/>
        <a:ln>
          <a:noFill/>
        </a:ln>
      </dgm:spPr>
      <dgm:t>
        <a:bodyPr/>
        <a:lstStyle/>
        <a:p>
          <a:r>
            <a:rPr lang="en-US" sz="2400" b="0" i="0" kern="1200" dirty="0">
              <a:solidFill>
                <a:prstClr val="black"/>
              </a:solidFill>
              <a:latin typeface="Helvetica Neue Light" panose="02000403000000020004" pitchFamily="2" charset="0"/>
              <a:ea typeface="Helvetica Neue Light" panose="02000403000000020004" pitchFamily="2" charset="0"/>
              <a:cs typeface="Segoe UI Light" panose="020B0502040204020203" pitchFamily="34" charset="0"/>
            </a:rPr>
            <a:t>DevOps Overview</a:t>
          </a:r>
        </a:p>
      </dgm:t>
    </dgm:pt>
    <dgm:pt modelId="{1FC9D302-9450-ED4C-ADD7-29E063A19012}" type="parTrans" cxnId="{0EBF106D-0085-5A42-BEC9-A06CF420F73E}">
      <dgm:prSet/>
      <dgm:spPr/>
      <dgm:t>
        <a:bodyPr/>
        <a:lstStyle/>
        <a:p>
          <a:endParaRPr lang="en-US"/>
        </a:p>
      </dgm:t>
    </dgm:pt>
    <dgm:pt modelId="{460DE88F-8D18-F943-8C80-18399AC18741}" type="sibTrans" cxnId="{0EBF106D-0085-5A42-BEC9-A06CF420F73E}">
      <dgm:prSet/>
      <dgm:spPr/>
      <dgm:t>
        <a:bodyPr/>
        <a:lstStyle/>
        <a:p>
          <a:endParaRPr lang="en-US"/>
        </a:p>
      </dgm:t>
    </dgm:pt>
    <dgm:pt modelId="{84AC47F3-EC1F-2046-9846-F1F79231CDF3}">
      <dgm:prSet phldrT="[Text]" custT="1"/>
      <dgm:spPr>
        <a:noFill/>
        <a:ln>
          <a:noFill/>
        </a:ln>
      </dgm:spPr>
      <dgm:t>
        <a:bodyPr/>
        <a:lstStyle/>
        <a:p>
          <a:pPr>
            <a:buFont typeface="+mj-lt"/>
            <a:buAutoNum type="arabicPeriod"/>
          </a:pPr>
          <a:r>
            <a:rPr lang="en-US" sz="2400" b="0" i="0" kern="1200" dirty="0">
              <a:solidFill>
                <a:prstClr val="black"/>
              </a:solidFill>
              <a:latin typeface="Helvetica Neue Light" panose="02000403000000020004" pitchFamily="2" charset="0"/>
              <a:ea typeface="Helvetica Neue Light" panose="02000403000000020004" pitchFamily="2" charset="0"/>
              <a:cs typeface="Segoe UI Light" panose="020B0502040204020203" pitchFamily="34" charset="0"/>
            </a:rPr>
            <a:t>Next Steps</a:t>
          </a:r>
        </a:p>
      </dgm:t>
    </dgm:pt>
    <dgm:pt modelId="{A967EE4A-A44A-354C-9BFE-4BA089605200}" type="parTrans" cxnId="{4FB11EAB-6095-1D41-9BAE-04B4CAD1A7B1}">
      <dgm:prSet/>
      <dgm:spPr/>
      <dgm:t>
        <a:bodyPr/>
        <a:lstStyle/>
        <a:p>
          <a:endParaRPr lang="en-US"/>
        </a:p>
      </dgm:t>
    </dgm:pt>
    <dgm:pt modelId="{6C15CEEF-2BF7-6846-A9E7-C2E4C4B05141}" type="sibTrans" cxnId="{4FB11EAB-6095-1D41-9BAE-04B4CAD1A7B1}">
      <dgm:prSet/>
      <dgm:spPr/>
      <dgm:t>
        <a:bodyPr/>
        <a:lstStyle/>
        <a:p>
          <a:endParaRPr lang="en-US"/>
        </a:p>
      </dgm:t>
    </dgm:pt>
    <dgm:pt modelId="{7D0BBEE9-89D2-2D4F-B070-25BA0F2595A4}">
      <dgm:prSet phldrT="[Text]" custT="1"/>
      <dgm:spPr>
        <a:noFill/>
        <a:ln>
          <a:noFill/>
        </a:ln>
      </dgm:spPr>
      <dgm:t>
        <a:bodyPr/>
        <a:lstStyle/>
        <a:p>
          <a:r>
            <a:rPr lang="en-US" sz="2400" b="0" i="0" kern="1200" dirty="0">
              <a:solidFill>
                <a:prstClr val="black"/>
              </a:solidFill>
              <a:latin typeface="Helvetica Neue Light" panose="02000403000000020004" pitchFamily="2" charset="0"/>
              <a:ea typeface="Helvetica Neue Light" panose="02000403000000020004" pitchFamily="2" charset="0"/>
              <a:cs typeface="Segoe UI Light" panose="020B0502040204020203" pitchFamily="34" charset="0"/>
            </a:rPr>
            <a:t>Continuous Integration</a:t>
          </a:r>
        </a:p>
      </dgm:t>
    </dgm:pt>
    <dgm:pt modelId="{82DBDB3F-B7DA-CB42-BC86-0C8FAE85460B}" type="parTrans" cxnId="{B7FC2FB0-4F1A-5148-AD9B-83B3C93E14F5}">
      <dgm:prSet/>
      <dgm:spPr/>
    </dgm:pt>
    <dgm:pt modelId="{E5B34B75-4128-944E-86D3-99607B22264A}" type="sibTrans" cxnId="{B7FC2FB0-4F1A-5148-AD9B-83B3C93E14F5}">
      <dgm:prSet/>
      <dgm:spPr/>
    </dgm:pt>
    <dgm:pt modelId="{C68E137B-FB8A-438E-B742-C4BD2378D860}" type="pres">
      <dgm:prSet presAssocID="{314AFF1D-C565-41D3-8B7B-5373F3C74EAE}" presName="Name0" presStyleCnt="0">
        <dgm:presLayoutVars>
          <dgm:chMax val="7"/>
          <dgm:chPref val="7"/>
          <dgm:dir/>
        </dgm:presLayoutVars>
      </dgm:prSet>
      <dgm:spPr/>
    </dgm:pt>
    <dgm:pt modelId="{82E85374-1FE4-4215-A97A-B790222CFBE8}" type="pres">
      <dgm:prSet presAssocID="{314AFF1D-C565-41D3-8B7B-5373F3C74EAE}" presName="Name1" presStyleCnt="0"/>
      <dgm:spPr/>
    </dgm:pt>
    <dgm:pt modelId="{9FBCBFD0-B0E6-4FA3-B487-F362D18249A8}" type="pres">
      <dgm:prSet presAssocID="{314AFF1D-C565-41D3-8B7B-5373F3C74EAE}" presName="cycle" presStyleCnt="0"/>
      <dgm:spPr/>
    </dgm:pt>
    <dgm:pt modelId="{BE862BC7-22C3-4916-B0AD-261ABDA418BC}" type="pres">
      <dgm:prSet presAssocID="{314AFF1D-C565-41D3-8B7B-5373F3C74EAE}" presName="srcNode" presStyleLbl="node1" presStyleIdx="0" presStyleCnt="5"/>
      <dgm:spPr/>
    </dgm:pt>
    <dgm:pt modelId="{D43C07EC-1A5E-4181-9E8F-20C8C5638FB7}" type="pres">
      <dgm:prSet presAssocID="{314AFF1D-C565-41D3-8B7B-5373F3C74EAE}" presName="conn" presStyleLbl="parChTrans1D2" presStyleIdx="0" presStyleCnt="1"/>
      <dgm:spPr/>
    </dgm:pt>
    <dgm:pt modelId="{77AC7E66-F6FB-4D2A-B828-ED2DC886208E}" type="pres">
      <dgm:prSet presAssocID="{314AFF1D-C565-41D3-8B7B-5373F3C74EAE}" presName="extraNode" presStyleLbl="node1" presStyleIdx="0" presStyleCnt="5"/>
      <dgm:spPr/>
    </dgm:pt>
    <dgm:pt modelId="{5D860A77-BE46-4D85-84C0-0221F30FAB99}" type="pres">
      <dgm:prSet presAssocID="{314AFF1D-C565-41D3-8B7B-5373F3C74EAE}" presName="dstNode" presStyleLbl="node1" presStyleIdx="0" presStyleCnt="5"/>
      <dgm:spPr/>
    </dgm:pt>
    <dgm:pt modelId="{B1156768-9FB6-464F-A01E-5F577EF1E0EA}" type="pres">
      <dgm:prSet presAssocID="{90EE6900-D0E4-7147-966E-14F3CA44CCF7}" presName="text_1" presStyleLbl="node1" presStyleIdx="0" presStyleCnt="5">
        <dgm:presLayoutVars>
          <dgm:bulletEnabled val="1"/>
        </dgm:presLayoutVars>
      </dgm:prSet>
      <dgm:spPr/>
    </dgm:pt>
    <dgm:pt modelId="{4CA11ACD-BD42-204A-BD61-F134EDAB7B1A}" type="pres">
      <dgm:prSet presAssocID="{90EE6900-D0E4-7147-966E-14F3CA44CCF7}" presName="accent_1" presStyleCnt="0"/>
      <dgm:spPr/>
    </dgm:pt>
    <dgm:pt modelId="{2AF20AF1-B72F-EE48-A9AD-5A6E4AA0CDDF}" type="pres">
      <dgm:prSet presAssocID="{90EE6900-D0E4-7147-966E-14F3CA44CCF7}" presName="accentRepeatNode" presStyleLbl="solidFgAcc1" presStyleIdx="0" presStyleCnt="5"/>
      <dgm:spPr>
        <a:blipFill rotWithShape="0">
          <a:blip xmlns:r="http://schemas.openxmlformats.org/officeDocument/2006/relationships" r:embed="rId1"/>
          <a:stretch>
            <a:fillRect/>
          </a:stretch>
        </a:blipFill>
      </dgm:spPr>
    </dgm:pt>
    <dgm:pt modelId="{26368F3F-926C-044F-ADB4-0C1A0A944062}" type="pres">
      <dgm:prSet presAssocID="{7D0BBEE9-89D2-2D4F-B070-25BA0F2595A4}" presName="text_2" presStyleLbl="node1" presStyleIdx="1" presStyleCnt="5">
        <dgm:presLayoutVars>
          <dgm:bulletEnabled val="1"/>
        </dgm:presLayoutVars>
      </dgm:prSet>
      <dgm:spPr/>
    </dgm:pt>
    <dgm:pt modelId="{39DC58C2-35CE-9A45-888D-0465B68AF181}" type="pres">
      <dgm:prSet presAssocID="{7D0BBEE9-89D2-2D4F-B070-25BA0F2595A4}" presName="accent_2" presStyleCnt="0"/>
      <dgm:spPr/>
    </dgm:pt>
    <dgm:pt modelId="{E2DF045B-044C-2240-8FBF-42DB6F2C630A}" type="pres">
      <dgm:prSet presAssocID="{7D0BBEE9-89D2-2D4F-B070-25BA0F2595A4}" presName="accentRepeatNode" presStyleLbl="solidFgAcc1" presStyleIdx="1" presStyleCnt="5"/>
      <dgm:spPr>
        <a:blipFill rotWithShape="0">
          <a:blip xmlns:r="http://schemas.openxmlformats.org/officeDocument/2006/relationships" r:embed="rId1"/>
          <a:stretch>
            <a:fillRect/>
          </a:stretch>
        </a:blipFill>
      </dgm:spPr>
    </dgm:pt>
    <dgm:pt modelId="{AF610BCA-81BB-9B40-A831-A781873A9EFF}" type="pres">
      <dgm:prSet presAssocID="{E58BF85E-D790-47FF-8BC7-092EFC3990FF}" presName="text_3" presStyleLbl="node1" presStyleIdx="2" presStyleCnt="5">
        <dgm:presLayoutVars>
          <dgm:bulletEnabled val="1"/>
        </dgm:presLayoutVars>
      </dgm:prSet>
      <dgm:spPr/>
    </dgm:pt>
    <dgm:pt modelId="{333F46CB-1D95-5E47-A784-9DFDAD210DED}" type="pres">
      <dgm:prSet presAssocID="{E58BF85E-D790-47FF-8BC7-092EFC3990FF}" presName="accent_3" presStyleCnt="0"/>
      <dgm:spPr/>
    </dgm:pt>
    <dgm:pt modelId="{83CBE29B-0BDA-4CF1-8B4C-F2E57A7A67B7}" type="pres">
      <dgm:prSet presAssocID="{E58BF85E-D790-47FF-8BC7-092EFC3990FF}" presName="accentRepeatNode" presStyleLbl="solidFgAcc1" presStyleIdx="2" presStyleCnt="5"/>
      <dgm:spPr>
        <a:blipFill dpi="0" rotWithShape="0">
          <a:blip xmlns:r="http://schemas.openxmlformats.org/officeDocument/2006/relationships" r:embed="rId1"/>
          <a:srcRect/>
          <a:stretch>
            <a:fillRect/>
          </a:stretch>
        </a:blipFill>
      </dgm:spPr>
    </dgm:pt>
    <dgm:pt modelId="{3ECA4BF1-D4F1-B445-86F4-4CF693A144CB}" type="pres">
      <dgm:prSet presAssocID="{84AC47F3-EC1F-2046-9846-F1F79231CDF3}" presName="text_4" presStyleLbl="node1" presStyleIdx="3" presStyleCnt="5">
        <dgm:presLayoutVars>
          <dgm:bulletEnabled val="1"/>
        </dgm:presLayoutVars>
      </dgm:prSet>
      <dgm:spPr/>
    </dgm:pt>
    <dgm:pt modelId="{2CDBC0D0-A758-994A-BD38-7F69C7FA9314}" type="pres">
      <dgm:prSet presAssocID="{84AC47F3-EC1F-2046-9846-F1F79231CDF3}" presName="accent_4" presStyleCnt="0"/>
      <dgm:spPr/>
    </dgm:pt>
    <dgm:pt modelId="{7A2187F4-8A32-BE4E-90D0-F322B9213997}" type="pres">
      <dgm:prSet presAssocID="{84AC47F3-EC1F-2046-9846-F1F79231CDF3}" presName="accentRepeatNode" presStyleLbl="solidFgAcc1" presStyleIdx="3" presStyleCnt="5"/>
      <dgm:spPr>
        <a:blipFill dpi="0" rotWithShape="0">
          <a:blip xmlns:r="http://schemas.openxmlformats.org/officeDocument/2006/relationships" r:embed="rId1"/>
          <a:srcRect/>
          <a:stretch>
            <a:fillRect/>
          </a:stretch>
        </a:blipFill>
      </dgm:spPr>
    </dgm:pt>
    <dgm:pt modelId="{E1E31CD4-6DC9-BE41-A27A-8DFF58B043D9}" type="pres">
      <dgm:prSet presAssocID="{42579BC2-5B04-4796-871B-2EAC9C2489F3}" presName="text_5" presStyleLbl="node1" presStyleIdx="4" presStyleCnt="5">
        <dgm:presLayoutVars>
          <dgm:bulletEnabled val="1"/>
        </dgm:presLayoutVars>
      </dgm:prSet>
      <dgm:spPr/>
    </dgm:pt>
    <dgm:pt modelId="{B5B74A94-1B9A-E844-BE4B-38DE860B6D3F}" type="pres">
      <dgm:prSet presAssocID="{42579BC2-5B04-4796-871B-2EAC9C2489F3}" presName="accent_5" presStyleCnt="0"/>
      <dgm:spPr/>
    </dgm:pt>
    <dgm:pt modelId="{504661D7-0963-4A2A-8374-F9EC9117F312}" type="pres">
      <dgm:prSet presAssocID="{42579BC2-5B04-4796-871B-2EAC9C2489F3}" presName="accentRepeatNode" presStyleLbl="solidFgAcc1" presStyleIdx="4" presStyleCnt="5"/>
      <dgm:spPr>
        <a:blipFill dpi="0" rotWithShape="0">
          <a:blip xmlns:r="http://schemas.openxmlformats.org/officeDocument/2006/relationships" r:embed="rId1"/>
          <a:srcRect/>
          <a:stretch>
            <a:fillRect/>
          </a:stretch>
        </a:blipFill>
      </dgm:spPr>
    </dgm:pt>
  </dgm:ptLst>
  <dgm:cxnLst>
    <dgm:cxn modelId="{1ABA8C32-E227-6B4C-907E-348FB5DDDD86}" type="presOf" srcId="{7D0BBEE9-89D2-2D4F-B070-25BA0F2595A4}" destId="{26368F3F-926C-044F-ADB4-0C1A0A944062}" srcOrd="0" destOrd="0" presId="urn:microsoft.com/office/officeart/2008/layout/VerticalCurvedList"/>
    <dgm:cxn modelId="{20D6505A-3D04-7844-9D13-E7CB6E2EE902}" type="presOf" srcId="{42579BC2-5B04-4796-871B-2EAC9C2489F3}" destId="{E1E31CD4-6DC9-BE41-A27A-8DFF58B043D9}" srcOrd="0" destOrd="0" presId="urn:microsoft.com/office/officeart/2008/layout/VerticalCurvedList"/>
    <dgm:cxn modelId="{4B9A145B-2CE2-BE4F-95ED-2B6EACCF466D}" type="presOf" srcId="{460DE88F-8D18-F943-8C80-18399AC18741}" destId="{D43C07EC-1A5E-4181-9E8F-20C8C5638FB7}" srcOrd="0" destOrd="0" presId="urn:microsoft.com/office/officeart/2008/layout/VerticalCurvedList"/>
    <dgm:cxn modelId="{B7E62060-EABB-B74C-BC4A-410876D6C342}" type="presOf" srcId="{90EE6900-D0E4-7147-966E-14F3CA44CCF7}" destId="{B1156768-9FB6-464F-A01E-5F577EF1E0EA}" srcOrd="0" destOrd="0" presId="urn:microsoft.com/office/officeart/2008/layout/VerticalCurvedList"/>
    <dgm:cxn modelId="{0EBF106D-0085-5A42-BEC9-A06CF420F73E}" srcId="{314AFF1D-C565-41D3-8B7B-5373F3C74EAE}" destId="{90EE6900-D0E4-7147-966E-14F3CA44CCF7}" srcOrd="0" destOrd="0" parTransId="{1FC9D302-9450-ED4C-ADD7-29E063A19012}" sibTransId="{460DE88F-8D18-F943-8C80-18399AC18741}"/>
    <dgm:cxn modelId="{4FB11EAB-6095-1D41-9BAE-04B4CAD1A7B1}" srcId="{314AFF1D-C565-41D3-8B7B-5373F3C74EAE}" destId="{84AC47F3-EC1F-2046-9846-F1F79231CDF3}" srcOrd="3" destOrd="0" parTransId="{A967EE4A-A44A-354C-9BFE-4BA089605200}" sibTransId="{6C15CEEF-2BF7-6846-A9E7-C2E4C4B05141}"/>
    <dgm:cxn modelId="{B7FC2FB0-4F1A-5148-AD9B-83B3C93E14F5}" srcId="{314AFF1D-C565-41D3-8B7B-5373F3C74EAE}" destId="{7D0BBEE9-89D2-2D4F-B070-25BA0F2595A4}" srcOrd="1" destOrd="0" parTransId="{82DBDB3F-B7DA-CB42-BC86-0C8FAE85460B}" sibTransId="{E5B34B75-4128-944E-86D3-99607B22264A}"/>
    <dgm:cxn modelId="{CD76BEBE-D8BC-4F6E-BCAA-6FC233E77871}" srcId="{314AFF1D-C565-41D3-8B7B-5373F3C74EAE}" destId="{E58BF85E-D790-47FF-8BC7-092EFC3990FF}" srcOrd="2" destOrd="0" parTransId="{E35C6E6B-031F-40BD-B4DD-95764074F03D}" sibTransId="{01BD87E9-C675-4A66-B930-68241CC3F6AC}"/>
    <dgm:cxn modelId="{DBC4E0D0-8453-624A-8812-F54AC0CB8099}" type="presOf" srcId="{84AC47F3-EC1F-2046-9846-F1F79231CDF3}" destId="{3ECA4BF1-D4F1-B445-86F4-4CF693A144CB}" srcOrd="0" destOrd="0" presId="urn:microsoft.com/office/officeart/2008/layout/VerticalCurvedList"/>
    <dgm:cxn modelId="{0CFF16DE-CFF8-4C52-9A02-C8F78156B7FB}" type="presOf" srcId="{314AFF1D-C565-41D3-8B7B-5373F3C74EAE}" destId="{C68E137B-FB8A-438E-B742-C4BD2378D860}" srcOrd="0" destOrd="0" presId="urn:microsoft.com/office/officeart/2008/layout/VerticalCurvedList"/>
    <dgm:cxn modelId="{380CC4E2-F28D-CB48-B39B-B5BB42B0E0DC}" type="presOf" srcId="{E58BF85E-D790-47FF-8BC7-092EFC3990FF}" destId="{AF610BCA-81BB-9B40-A831-A781873A9EFF}" srcOrd="0" destOrd="0" presId="urn:microsoft.com/office/officeart/2008/layout/VerticalCurvedList"/>
    <dgm:cxn modelId="{A6CC1CE5-BA0C-4667-BEDD-958EE201E55B}" srcId="{314AFF1D-C565-41D3-8B7B-5373F3C74EAE}" destId="{42579BC2-5B04-4796-871B-2EAC9C2489F3}" srcOrd="4" destOrd="0" parTransId="{DEF8CFF4-3BF0-45FC-8A36-1579A24034C0}" sibTransId="{CF8A9E4B-4494-4539-8DBD-915EADF0BFE0}"/>
    <dgm:cxn modelId="{C28CE22E-EDD0-4234-A7D3-207B0252CB8D}" type="presParOf" srcId="{C68E137B-FB8A-438E-B742-C4BD2378D860}" destId="{82E85374-1FE4-4215-A97A-B790222CFBE8}" srcOrd="0" destOrd="0" presId="urn:microsoft.com/office/officeart/2008/layout/VerticalCurvedList"/>
    <dgm:cxn modelId="{7C586147-B0BB-45AC-8D1F-1AE124B54492}" type="presParOf" srcId="{82E85374-1FE4-4215-A97A-B790222CFBE8}" destId="{9FBCBFD0-B0E6-4FA3-B487-F362D18249A8}" srcOrd="0" destOrd="0" presId="urn:microsoft.com/office/officeart/2008/layout/VerticalCurvedList"/>
    <dgm:cxn modelId="{889B714C-0F63-41B7-9253-010833457C5E}" type="presParOf" srcId="{9FBCBFD0-B0E6-4FA3-B487-F362D18249A8}" destId="{BE862BC7-22C3-4916-B0AD-261ABDA418BC}" srcOrd="0" destOrd="0" presId="urn:microsoft.com/office/officeart/2008/layout/VerticalCurvedList"/>
    <dgm:cxn modelId="{698276AF-48CC-426C-8821-4EB7D800D3B7}" type="presParOf" srcId="{9FBCBFD0-B0E6-4FA3-B487-F362D18249A8}" destId="{D43C07EC-1A5E-4181-9E8F-20C8C5638FB7}" srcOrd="1" destOrd="0" presId="urn:microsoft.com/office/officeart/2008/layout/VerticalCurvedList"/>
    <dgm:cxn modelId="{98B7F77D-89F4-4115-B47F-E37AE5EE339F}" type="presParOf" srcId="{9FBCBFD0-B0E6-4FA3-B487-F362D18249A8}" destId="{77AC7E66-F6FB-4D2A-B828-ED2DC886208E}" srcOrd="2" destOrd="0" presId="urn:microsoft.com/office/officeart/2008/layout/VerticalCurvedList"/>
    <dgm:cxn modelId="{A62137E0-7999-414E-AFD2-4D4B29F1FE3D}" type="presParOf" srcId="{9FBCBFD0-B0E6-4FA3-B487-F362D18249A8}" destId="{5D860A77-BE46-4D85-84C0-0221F30FAB99}" srcOrd="3" destOrd="0" presId="urn:microsoft.com/office/officeart/2008/layout/VerticalCurvedList"/>
    <dgm:cxn modelId="{F08D0440-235E-B742-91FF-B99F2D924D9A}" type="presParOf" srcId="{82E85374-1FE4-4215-A97A-B790222CFBE8}" destId="{B1156768-9FB6-464F-A01E-5F577EF1E0EA}" srcOrd="1" destOrd="0" presId="urn:microsoft.com/office/officeart/2008/layout/VerticalCurvedList"/>
    <dgm:cxn modelId="{D8DA5070-6AD5-1D48-9180-61C55D052848}" type="presParOf" srcId="{82E85374-1FE4-4215-A97A-B790222CFBE8}" destId="{4CA11ACD-BD42-204A-BD61-F134EDAB7B1A}" srcOrd="2" destOrd="0" presId="urn:microsoft.com/office/officeart/2008/layout/VerticalCurvedList"/>
    <dgm:cxn modelId="{EE2B0C9A-C506-2F4F-8E2D-37B2EE5BD3B3}" type="presParOf" srcId="{4CA11ACD-BD42-204A-BD61-F134EDAB7B1A}" destId="{2AF20AF1-B72F-EE48-A9AD-5A6E4AA0CDDF}" srcOrd="0" destOrd="0" presId="urn:microsoft.com/office/officeart/2008/layout/VerticalCurvedList"/>
    <dgm:cxn modelId="{6C699D7E-1A1C-2942-A700-FD88AB60FF58}" type="presParOf" srcId="{82E85374-1FE4-4215-A97A-B790222CFBE8}" destId="{26368F3F-926C-044F-ADB4-0C1A0A944062}" srcOrd="3" destOrd="0" presId="urn:microsoft.com/office/officeart/2008/layout/VerticalCurvedList"/>
    <dgm:cxn modelId="{A3EB4F4A-63DB-1D48-8228-7FFB1554BE45}" type="presParOf" srcId="{82E85374-1FE4-4215-A97A-B790222CFBE8}" destId="{39DC58C2-35CE-9A45-888D-0465B68AF181}" srcOrd="4" destOrd="0" presId="urn:microsoft.com/office/officeart/2008/layout/VerticalCurvedList"/>
    <dgm:cxn modelId="{6760E7C0-A635-424E-930A-06EC5E70563D}" type="presParOf" srcId="{39DC58C2-35CE-9A45-888D-0465B68AF181}" destId="{E2DF045B-044C-2240-8FBF-42DB6F2C630A}" srcOrd="0" destOrd="0" presId="urn:microsoft.com/office/officeart/2008/layout/VerticalCurvedList"/>
    <dgm:cxn modelId="{84E8C347-E843-F740-A67D-AA84D16BC64F}" type="presParOf" srcId="{82E85374-1FE4-4215-A97A-B790222CFBE8}" destId="{AF610BCA-81BB-9B40-A831-A781873A9EFF}" srcOrd="5" destOrd="0" presId="urn:microsoft.com/office/officeart/2008/layout/VerticalCurvedList"/>
    <dgm:cxn modelId="{8B2D50CF-276A-5343-96C1-868ED2D2357D}" type="presParOf" srcId="{82E85374-1FE4-4215-A97A-B790222CFBE8}" destId="{333F46CB-1D95-5E47-A784-9DFDAD210DED}" srcOrd="6" destOrd="0" presId="urn:microsoft.com/office/officeart/2008/layout/VerticalCurvedList"/>
    <dgm:cxn modelId="{3B8F9BC5-1527-E74D-B19A-2BA23BF94698}" type="presParOf" srcId="{333F46CB-1D95-5E47-A784-9DFDAD210DED}" destId="{83CBE29B-0BDA-4CF1-8B4C-F2E57A7A67B7}" srcOrd="0" destOrd="0" presId="urn:microsoft.com/office/officeart/2008/layout/VerticalCurvedList"/>
    <dgm:cxn modelId="{4E6F81AF-FAC8-5B42-9344-D4DA2EF01FF9}" type="presParOf" srcId="{82E85374-1FE4-4215-A97A-B790222CFBE8}" destId="{3ECA4BF1-D4F1-B445-86F4-4CF693A144CB}" srcOrd="7" destOrd="0" presId="urn:microsoft.com/office/officeart/2008/layout/VerticalCurvedList"/>
    <dgm:cxn modelId="{1C417478-70FC-5D47-8ECE-5CED1AB072F4}" type="presParOf" srcId="{82E85374-1FE4-4215-A97A-B790222CFBE8}" destId="{2CDBC0D0-A758-994A-BD38-7F69C7FA9314}" srcOrd="8" destOrd="0" presId="urn:microsoft.com/office/officeart/2008/layout/VerticalCurvedList"/>
    <dgm:cxn modelId="{F86E4F30-CA4D-A74C-A033-DE66A981FA5D}" type="presParOf" srcId="{2CDBC0D0-A758-994A-BD38-7F69C7FA9314}" destId="{7A2187F4-8A32-BE4E-90D0-F322B9213997}" srcOrd="0" destOrd="0" presId="urn:microsoft.com/office/officeart/2008/layout/VerticalCurvedList"/>
    <dgm:cxn modelId="{81E96C72-C108-9348-9417-7DD7E5CA4CA2}" type="presParOf" srcId="{82E85374-1FE4-4215-A97A-B790222CFBE8}" destId="{E1E31CD4-6DC9-BE41-A27A-8DFF58B043D9}" srcOrd="9" destOrd="0" presId="urn:microsoft.com/office/officeart/2008/layout/VerticalCurvedList"/>
    <dgm:cxn modelId="{222E608E-566D-FD41-A7AC-E7BC61BB83B4}" type="presParOf" srcId="{82E85374-1FE4-4215-A97A-B790222CFBE8}" destId="{B5B74A94-1B9A-E844-BE4B-38DE860B6D3F}" srcOrd="10" destOrd="0" presId="urn:microsoft.com/office/officeart/2008/layout/VerticalCurvedList"/>
    <dgm:cxn modelId="{6FFA8028-2C6C-4A42-BFD9-7EF0498CE323}" type="presParOf" srcId="{B5B74A94-1B9A-E844-BE4B-38DE860B6D3F}" destId="{504661D7-0963-4A2A-8374-F9EC9117F312}" srcOrd="0" destOrd="0" presId="urn:microsoft.com/office/officeart/2008/layout/VerticalCurvedList"/>
  </dgm:cxnLst>
  <dgm:bg>
    <a:solidFill>
      <a:schemeClr val="lt1">
        <a:hueOff val="0"/>
        <a:satOff val="0"/>
        <a:lumOff val="0"/>
        <a:alpha val="90000"/>
      </a:schemeClr>
    </a:solid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3C07EC-1A5E-4181-9E8F-20C8C5638FB7}">
      <dsp:nvSpPr>
        <dsp:cNvPr id="0" name=""/>
        <dsp:cNvSpPr/>
      </dsp:nvSpPr>
      <dsp:spPr>
        <a:xfrm>
          <a:off x="-6628648" y="-1013677"/>
          <a:ext cx="7889432" cy="7889432"/>
        </a:xfrm>
        <a:prstGeom prst="blockArc">
          <a:avLst>
            <a:gd name="adj1" fmla="val 18900000"/>
            <a:gd name="adj2" fmla="val 2700000"/>
            <a:gd name="adj3" fmla="val 274"/>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156768-9FB6-464F-A01E-5F577EF1E0EA}">
      <dsp:nvSpPr>
        <dsp:cNvPr id="0" name=""/>
        <dsp:cNvSpPr/>
      </dsp:nvSpPr>
      <dsp:spPr>
        <a:xfrm>
          <a:off x="550691" y="366262"/>
          <a:ext cx="11557723" cy="732994"/>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1814"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0" i="0" kern="1200" dirty="0">
              <a:solidFill>
                <a:prstClr val="black"/>
              </a:solidFill>
              <a:latin typeface="Helvetica Neue Light" panose="02000403000000020004" pitchFamily="2" charset="0"/>
              <a:ea typeface="Helvetica Neue Light" panose="02000403000000020004" pitchFamily="2" charset="0"/>
              <a:cs typeface="Segoe UI Light" panose="020B0502040204020203" pitchFamily="34" charset="0"/>
            </a:rPr>
            <a:t>DevOps Overview</a:t>
          </a:r>
        </a:p>
      </dsp:txBody>
      <dsp:txXfrm>
        <a:off x="550691" y="366262"/>
        <a:ext cx="11557723" cy="732994"/>
      </dsp:txXfrm>
    </dsp:sp>
    <dsp:sp modelId="{2AF20AF1-B72F-EE48-A9AD-5A6E4AA0CDDF}">
      <dsp:nvSpPr>
        <dsp:cNvPr id="0" name=""/>
        <dsp:cNvSpPr/>
      </dsp:nvSpPr>
      <dsp:spPr>
        <a:xfrm>
          <a:off x="92570" y="274638"/>
          <a:ext cx="916242" cy="916242"/>
        </a:xfrm>
        <a:prstGeom prst="ellipse">
          <a:avLst/>
        </a:prstGeom>
        <a:blipFill rotWithShape="0">
          <a:blip xmlns:r="http://schemas.openxmlformats.org/officeDocument/2006/relationships" r:embed="rId1"/>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368F3F-926C-044F-ADB4-0C1A0A944062}">
      <dsp:nvSpPr>
        <dsp:cNvPr id="0" name=""/>
        <dsp:cNvSpPr/>
      </dsp:nvSpPr>
      <dsp:spPr>
        <a:xfrm>
          <a:off x="1075933" y="1465402"/>
          <a:ext cx="11032480" cy="732994"/>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1814"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0" i="0" kern="1200" dirty="0">
              <a:solidFill>
                <a:prstClr val="black"/>
              </a:solidFill>
              <a:latin typeface="Helvetica Neue Light" panose="02000403000000020004" pitchFamily="2" charset="0"/>
              <a:ea typeface="Helvetica Neue Light" panose="02000403000000020004" pitchFamily="2" charset="0"/>
              <a:cs typeface="Segoe UI Light" panose="020B0502040204020203" pitchFamily="34" charset="0"/>
            </a:rPr>
            <a:t>Continuous Integration</a:t>
          </a:r>
        </a:p>
      </dsp:txBody>
      <dsp:txXfrm>
        <a:off x="1075933" y="1465402"/>
        <a:ext cx="11032480" cy="732994"/>
      </dsp:txXfrm>
    </dsp:sp>
    <dsp:sp modelId="{E2DF045B-044C-2240-8FBF-42DB6F2C630A}">
      <dsp:nvSpPr>
        <dsp:cNvPr id="0" name=""/>
        <dsp:cNvSpPr/>
      </dsp:nvSpPr>
      <dsp:spPr>
        <a:xfrm>
          <a:off x="617812" y="1373777"/>
          <a:ext cx="916242" cy="916242"/>
        </a:xfrm>
        <a:prstGeom prst="ellipse">
          <a:avLst/>
        </a:prstGeom>
        <a:blipFill rotWithShape="0">
          <a:blip xmlns:r="http://schemas.openxmlformats.org/officeDocument/2006/relationships" r:embed="rId1"/>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610BCA-81BB-9B40-A831-A781873A9EFF}">
      <dsp:nvSpPr>
        <dsp:cNvPr id="0" name=""/>
        <dsp:cNvSpPr/>
      </dsp:nvSpPr>
      <dsp:spPr>
        <a:xfrm>
          <a:off x="1237140" y="2564541"/>
          <a:ext cx="10871273" cy="732994"/>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1814" tIns="60960" rIns="60960" bIns="60960" numCol="1" spcCol="1270" anchor="ctr" anchorCtr="0">
          <a:noAutofit/>
        </a:bodyPr>
        <a:lstStyle/>
        <a:p>
          <a:pPr marL="0" lvl="0" indent="0" algn="l" defTabSz="1066800">
            <a:lnSpc>
              <a:spcPct val="90000"/>
            </a:lnSpc>
            <a:spcBef>
              <a:spcPct val="0"/>
            </a:spcBef>
            <a:spcAft>
              <a:spcPct val="35000"/>
            </a:spcAft>
            <a:buFont typeface="+mj-lt"/>
            <a:buNone/>
          </a:pPr>
          <a:r>
            <a:rPr lang="en-US" sz="2400" b="0" i="0" kern="1200" dirty="0">
              <a:solidFill>
                <a:prstClr val="black"/>
              </a:solidFill>
              <a:latin typeface="Helvetica Neue Light" panose="02000403000000020004" pitchFamily="2" charset="0"/>
              <a:ea typeface="Helvetica Neue Light" panose="02000403000000020004" pitchFamily="2" charset="0"/>
              <a:cs typeface="Segoe UI Light" panose="020B0502040204020203" pitchFamily="34" charset="0"/>
            </a:rPr>
            <a:t>Continuous Delivery</a:t>
          </a:r>
        </a:p>
      </dsp:txBody>
      <dsp:txXfrm>
        <a:off x="1237140" y="2564541"/>
        <a:ext cx="10871273" cy="732994"/>
      </dsp:txXfrm>
    </dsp:sp>
    <dsp:sp modelId="{83CBE29B-0BDA-4CF1-8B4C-F2E57A7A67B7}">
      <dsp:nvSpPr>
        <dsp:cNvPr id="0" name=""/>
        <dsp:cNvSpPr/>
      </dsp:nvSpPr>
      <dsp:spPr>
        <a:xfrm>
          <a:off x="779019" y="2472917"/>
          <a:ext cx="916242" cy="916242"/>
        </a:xfrm>
        <a:prstGeom prst="ellipse">
          <a:avLst/>
        </a:prstGeom>
        <a:blipFill dpi="0" rotWithShape="0">
          <a:blip xmlns:r="http://schemas.openxmlformats.org/officeDocument/2006/relationships" r:embed="rId1"/>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CA4BF1-D4F1-B445-86F4-4CF693A144CB}">
      <dsp:nvSpPr>
        <dsp:cNvPr id="0" name=""/>
        <dsp:cNvSpPr/>
      </dsp:nvSpPr>
      <dsp:spPr>
        <a:xfrm>
          <a:off x="1075933" y="3663681"/>
          <a:ext cx="11032480" cy="732994"/>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1814" tIns="60960" rIns="60960" bIns="60960" numCol="1" spcCol="1270" anchor="ctr" anchorCtr="0">
          <a:noAutofit/>
        </a:bodyPr>
        <a:lstStyle/>
        <a:p>
          <a:pPr marL="0" lvl="0" indent="0" algn="l" defTabSz="1066800">
            <a:lnSpc>
              <a:spcPct val="90000"/>
            </a:lnSpc>
            <a:spcBef>
              <a:spcPct val="0"/>
            </a:spcBef>
            <a:spcAft>
              <a:spcPct val="35000"/>
            </a:spcAft>
            <a:buFont typeface="+mj-lt"/>
            <a:buNone/>
          </a:pPr>
          <a:r>
            <a:rPr lang="en-US" sz="2400" b="0" i="0" kern="1200" dirty="0">
              <a:solidFill>
                <a:prstClr val="black"/>
              </a:solidFill>
              <a:latin typeface="Helvetica Neue Light" panose="02000403000000020004" pitchFamily="2" charset="0"/>
              <a:ea typeface="Helvetica Neue Light" panose="02000403000000020004" pitchFamily="2" charset="0"/>
              <a:cs typeface="Segoe UI Light" panose="020B0502040204020203" pitchFamily="34" charset="0"/>
            </a:rPr>
            <a:t>Next Steps</a:t>
          </a:r>
        </a:p>
      </dsp:txBody>
      <dsp:txXfrm>
        <a:off x="1075933" y="3663681"/>
        <a:ext cx="11032480" cy="732994"/>
      </dsp:txXfrm>
    </dsp:sp>
    <dsp:sp modelId="{7A2187F4-8A32-BE4E-90D0-F322B9213997}">
      <dsp:nvSpPr>
        <dsp:cNvPr id="0" name=""/>
        <dsp:cNvSpPr/>
      </dsp:nvSpPr>
      <dsp:spPr>
        <a:xfrm>
          <a:off x="617812" y="3572057"/>
          <a:ext cx="916242" cy="916242"/>
        </a:xfrm>
        <a:prstGeom prst="ellipse">
          <a:avLst/>
        </a:prstGeom>
        <a:blipFill dpi="0" rotWithShape="0">
          <a:blip xmlns:r="http://schemas.openxmlformats.org/officeDocument/2006/relationships" r:embed="rId1"/>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1E31CD4-6DC9-BE41-A27A-8DFF58B043D9}">
      <dsp:nvSpPr>
        <dsp:cNvPr id="0" name=""/>
        <dsp:cNvSpPr/>
      </dsp:nvSpPr>
      <dsp:spPr>
        <a:xfrm>
          <a:off x="550691" y="4762821"/>
          <a:ext cx="11557723" cy="732994"/>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1814" tIns="60960" rIns="60960" bIns="60960" numCol="1" spcCol="1270" anchor="ctr" anchorCtr="0">
          <a:noAutofit/>
        </a:bodyPr>
        <a:lstStyle/>
        <a:p>
          <a:pPr marL="0" lvl="0" indent="0" algn="l" defTabSz="1066800">
            <a:lnSpc>
              <a:spcPct val="90000"/>
            </a:lnSpc>
            <a:spcBef>
              <a:spcPct val="0"/>
            </a:spcBef>
            <a:spcAft>
              <a:spcPct val="35000"/>
            </a:spcAft>
            <a:buFont typeface="+mj-lt"/>
            <a:buNone/>
          </a:pPr>
          <a:r>
            <a:rPr lang="en-US" sz="2400" b="0" i="0" kern="1200" dirty="0">
              <a:solidFill>
                <a:prstClr val="black"/>
              </a:solidFill>
              <a:latin typeface="Helvetica Neue Light" panose="02000403000000020004" pitchFamily="2" charset="0"/>
              <a:ea typeface="Helvetica Neue Light" panose="02000403000000020004" pitchFamily="2" charset="0"/>
              <a:cs typeface="Segoe UI Light" panose="020B0502040204020203" pitchFamily="34" charset="0"/>
            </a:rPr>
            <a:t>Resources</a:t>
          </a:r>
        </a:p>
      </dsp:txBody>
      <dsp:txXfrm>
        <a:off x="550691" y="4762821"/>
        <a:ext cx="11557723" cy="732994"/>
      </dsp:txXfrm>
    </dsp:sp>
    <dsp:sp modelId="{504661D7-0963-4A2A-8374-F9EC9117F312}">
      <dsp:nvSpPr>
        <dsp:cNvPr id="0" name=""/>
        <dsp:cNvSpPr/>
      </dsp:nvSpPr>
      <dsp:spPr>
        <a:xfrm>
          <a:off x="92570" y="4671196"/>
          <a:ext cx="916242" cy="916242"/>
        </a:xfrm>
        <a:prstGeom prst="ellipse">
          <a:avLst/>
        </a:prstGeom>
        <a:blipFill dpi="0" rotWithShape="0">
          <a:blip xmlns:r="http://schemas.openxmlformats.org/officeDocument/2006/relationships" r:embed="rId1"/>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2D794C-9F16-EB4D-BB6E-0B1DB67F24A8}" type="datetimeFigureOut">
              <a:rPr lang="en-US" smtClean="0"/>
              <a:t>4/25/18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6D371-592B-1340-927A-49A948A1E8ED}" type="slidenum">
              <a:rPr lang="en-US" smtClean="0"/>
              <a:t>‹#›</a:t>
            </a:fld>
            <a:endParaRPr lang="en-US"/>
          </a:p>
        </p:txBody>
      </p:sp>
    </p:spTree>
    <p:extLst>
      <p:ext uri="{BB962C8B-B14F-4D97-AF65-F5344CB8AC3E}">
        <p14:creationId xmlns:p14="http://schemas.microsoft.com/office/powerpoint/2010/main" val="3164652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86B0D73-B9AD-445F-8B03-5F2839BC0232}"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微软雅黑" panose="020B0503020204020204"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微软雅黑" panose="020B0503020204020204" pitchFamily="34" charset="-122"/>
              <a:cs typeface="+mn-cs"/>
            </a:endParaRPr>
          </a:p>
        </p:txBody>
      </p:sp>
    </p:spTree>
    <p:extLst>
      <p:ext uri="{BB962C8B-B14F-4D97-AF65-F5344CB8AC3E}">
        <p14:creationId xmlns:p14="http://schemas.microsoft.com/office/powerpoint/2010/main" val="359904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The Three Ways</a:t>
            </a:r>
          </a:p>
          <a:p>
            <a:r>
              <a:rPr lang="en-US" dirty="0"/>
              <a:t>Gene Kim</a:t>
            </a:r>
          </a:p>
          <a:p>
            <a:r>
              <a:rPr lang="en-US" dirty="0"/>
              <a:t>http://</a:t>
            </a:r>
            <a:r>
              <a:rPr lang="en-US" dirty="0" err="1"/>
              <a:t>itrevolution.com</a:t>
            </a:r>
            <a:r>
              <a:rPr lang="en-US" dirty="0"/>
              <a:t>/the-three-ways-principles-underpinning-</a:t>
            </a:r>
            <a:r>
              <a:rPr lang="en-US" dirty="0" err="1"/>
              <a:t>devops</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9DF2FC07-2178-407E-B968-CA87DF3E4564}" type="slidenum">
              <a:rPr lang="en-US" smtClean="0"/>
              <a:t>12</a:t>
            </a:fld>
            <a:endParaRPr lang="en-US" dirty="0"/>
          </a:p>
        </p:txBody>
      </p:sp>
    </p:spTree>
    <p:extLst>
      <p:ext uri="{BB962C8B-B14F-4D97-AF65-F5344CB8AC3E}">
        <p14:creationId xmlns:p14="http://schemas.microsoft.com/office/powerpoint/2010/main" val="1300611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The Three Ways</a:t>
            </a:r>
          </a:p>
          <a:p>
            <a:r>
              <a:rPr lang="en-US" dirty="0"/>
              <a:t>Gene Kim</a:t>
            </a:r>
          </a:p>
          <a:p>
            <a:r>
              <a:rPr lang="en-US" dirty="0"/>
              <a:t>http://</a:t>
            </a:r>
            <a:r>
              <a:rPr lang="en-US" dirty="0" err="1"/>
              <a:t>itrevolution.com</a:t>
            </a:r>
            <a:r>
              <a:rPr lang="en-US" dirty="0"/>
              <a:t>/the-three-ways-principles-underpinning-</a:t>
            </a:r>
            <a:r>
              <a:rPr lang="en-US" dirty="0" err="1"/>
              <a:t>devops</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9DF2FC07-2178-407E-B968-CA87DF3E4564}" type="slidenum">
              <a:rPr lang="en-US" smtClean="0"/>
              <a:t>13</a:t>
            </a:fld>
            <a:endParaRPr lang="en-US" dirty="0"/>
          </a:p>
        </p:txBody>
      </p:sp>
    </p:spTree>
    <p:extLst>
      <p:ext uri="{BB962C8B-B14F-4D97-AF65-F5344CB8AC3E}">
        <p14:creationId xmlns:p14="http://schemas.microsoft.com/office/powerpoint/2010/main" val="4281359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The Three Ways</a:t>
            </a:r>
          </a:p>
          <a:p>
            <a:r>
              <a:rPr lang="en-US" dirty="0"/>
              <a:t>Gene Kim</a:t>
            </a:r>
          </a:p>
          <a:p>
            <a:r>
              <a:rPr lang="en-US" dirty="0"/>
              <a:t>http://</a:t>
            </a:r>
            <a:r>
              <a:rPr lang="en-US" dirty="0" err="1"/>
              <a:t>itrevolution.com</a:t>
            </a:r>
            <a:r>
              <a:rPr lang="en-US" dirty="0"/>
              <a:t>/the-three-ways-principles-underpinning-</a:t>
            </a:r>
            <a:r>
              <a:rPr lang="en-US" dirty="0" err="1"/>
              <a:t>devops</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9DF2FC07-2178-407E-B968-CA87DF3E4564}" type="slidenum">
              <a:rPr lang="en-US" smtClean="0"/>
              <a:t>14</a:t>
            </a:fld>
            <a:endParaRPr lang="en-US" dirty="0"/>
          </a:p>
        </p:txBody>
      </p:sp>
    </p:spTree>
    <p:extLst>
      <p:ext uri="{BB962C8B-B14F-4D97-AF65-F5344CB8AC3E}">
        <p14:creationId xmlns:p14="http://schemas.microsoft.com/office/powerpoint/2010/main" val="2830176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The Three Ways</a:t>
            </a:r>
          </a:p>
          <a:p>
            <a:r>
              <a:rPr lang="en-US" dirty="0"/>
              <a:t>Gene Kim</a:t>
            </a:r>
          </a:p>
          <a:p>
            <a:r>
              <a:rPr lang="en-US" dirty="0"/>
              <a:t>http://</a:t>
            </a:r>
            <a:r>
              <a:rPr lang="en-US" dirty="0" err="1"/>
              <a:t>itrevolution.com</a:t>
            </a:r>
            <a:r>
              <a:rPr lang="en-US" dirty="0"/>
              <a:t>/the-three-ways-principles-underpinning-</a:t>
            </a:r>
            <a:r>
              <a:rPr lang="en-US" dirty="0" err="1"/>
              <a:t>devops</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9DF2FC07-2178-407E-B968-CA87DF3E4564}" type="slidenum">
              <a:rPr lang="en-US" smtClean="0"/>
              <a:t>15</a:t>
            </a:fld>
            <a:endParaRPr lang="en-US" dirty="0"/>
          </a:p>
        </p:txBody>
      </p:sp>
    </p:spTree>
    <p:extLst>
      <p:ext uri="{BB962C8B-B14F-4D97-AF65-F5344CB8AC3E}">
        <p14:creationId xmlns:p14="http://schemas.microsoft.com/office/powerpoint/2010/main" val="1441485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People over Process over Tools</a:t>
            </a:r>
          </a:p>
          <a:p>
            <a:r>
              <a:rPr lang="en-US" dirty="0"/>
              <a:t>Damon Edwards</a:t>
            </a:r>
          </a:p>
          <a:p>
            <a:r>
              <a:rPr lang="en-US" dirty="0"/>
              <a:t>http://dev2ops.org/2010/02/people-over-process-over-tools/</a:t>
            </a:r>
          </a:p>
          <a:p>
            <a:endParaRPr lang="en-US" dirty="0"/>
          </a:p>
          <a:p>
            <a:r>
              <a:rPr lang="en-US" b="1" dirty="0"/>
              <a:t>Continuous Delivery</a:t>
            </a:r>
          </a:p>
          <a:p>
            <a:r>
              <a:rPr lang="en-US" dirty="0"/>
              <a:t>Jez Humble and David Farley </a:t>
            </a:r>
          </a:p>
          <a:p>
            <a:r>
              <a:rPr lang="en-US" dirty="0"/>
              <a:t>https://</a:t>
            </a:r>
            <a:r>
              <a:rPr lang="en-US" dirty="0" err="1"/>
              <a:t>www.amazon.com</a:t>
            </a:r>
            <a:r>
              <a:rPr lang="en-US" dirty="0"/>
              <a:t>/Continuous-Delivery-Deployment-Automation-Addison-Wesley/</a:t>
            </a:r>
            <a:r>
              <a:rPr lang="en-US" dirty="0" err="1"/>
              <a:t>dp</a:t>
            </a:r>
            <a:r>
              <a:rPr lang="en-US" dirty="0"/>
              <a:t>/0321601912</a:t>
            </a:r>
          </a:p>
          <a:p>
            <a:endParaRPr lang="en-US" dirty="0"/>
          </a:p>
          <a:p>
            <a:r>
              <a:rPr lang="en-US" b="1" dirty="0"/>
              <a:t>The Amazing DevOps Transformation Of The HP LaserJet Firmware Team (Gary Gruver)</a:t>
            </a:r>
          </a:p>
          <a:p>
            <a:r>
              <a:rPr lang="en-US" dirty="0"/>
              <a:t>Gene Kim</a:t>
            </a:r>
          </a:p>
          <a:p>
            <a:r>
              <a:rPr lang="en-US" dirty="0"/>
              <a:t>http://</a:t>
            </a:r>
            <a:r>
              <a:rPr lang="en-US" dirty="0" err="1"/>
              <a:t>itrevolution.com</a:t>
            </a:r>
            <a:r>
              <a:rPr lang="en-US" dirty="0"/>
              <a:t>/the-amazing-devops-transformation-of-the-hp-laserjet-firmware-team-gary-gruver/</a:t>
            </a:r>
          </a:p>
          <a:p>
            <a:endParaRPr lang="en-US" dirty="0"/>
          </a:p>
          <a:p>
            <a:r>
              <a:rPr lang="en-US" b="1" dirty="0"/>
              <a:t>Leading the Transformation</a:t>
            </a:r>
          </a:p>
          <a:p>
            <a:r>
              <a:rPr lang="en-US" dirty="0"/>
              <a:t>Gary Gruver and Tommy Mouser</a:t>
            </a:r>
          </a:p>
          <a:p>
            <a:r>
              <a:rPr lang="en-US" dirty="0"/>
              <a:t>http://</a:t>
            </a:r>
            <a:r>
              <a:rPr lang="en-US" dirty="0" err="1"/>
              <a:t>itrevolution.com</a:t>
            </a:r>
            <a:r>
              <a:rPr lang="en-US" dirty="0"/>
              <a:t>/books/leading-the-transformation/</a:t>
            </a:r>
          </a:p>
          <a:p>
            <a:endParaRPr lang="en-US" dirty="0"/>
          </a:p>
          <a:p>
            <a:r>
              <a:rPr lang="en-US" b="1" dirty="0"/>
              <a:t>The Visible Ops Handbook: Implementing ITIL in 4 Practical and Auditable Steps</a:t>
            </a:r>
          </a:p>
          <a:p>
            <a:r>
              <a:rPr lang="en-US" dirty="0"/>
              <a:t>Gene Kim, Kevin Behr, and George Spafford</a:t>
            </a:r>
          </a:p>
          <a:p>
            <a:r>
              <a:rPr lang="en-US" dirty="0"/>
              <a:t>https://</a:t>
            </a:r>
            <a:r>
              <a:rPr lang="en-US" dirty="0" err="1"/>
              <a:t>www.amazon.com</a:t>
            </a:r>
            <a:r>
              <a:rPr lang="en-US" dirty="0"/>
              <a:t>/Visible-Ops-Handbook-Implementing-Practical/</a:t>
            </a:r>
            <a:r>
              <a:rPr lang="en-US" dirty="0" err="1"/>
              <a:t>dp</a:t>
            </a:r>
            <a:r>
              <a:rPr lang="en-US" dirty="0"/>
              <a:t>/0975568612</a:t>
            </a:r>
          </a:p>
          <a:p>
            <a:endParaRPr lang="en-US" dirty="0"/>
          </a:p>
        </p:txBody>
      </p:sp>
      <p:sp>
        <p:nvSpPr>
          <p:cNvPr id="4" name="Slide Number Placeholder 3"/>
          <p:cNvSpPr>
            <a:spLocks noGrp="1"/>
          </p:cNvSpPr>
          <p:nvPr>
            <p:ph type="sldNum" sz="quarter" idx="10"/>
          </p:nvPr>
        </p:nvSpPr>
        <p:spPr/>
        <p:txBody>
          <a:bodyPr/>
          <a:lstStyle/>
          <a:p>
            <a:fld id="{9DF2FC07-2178-407E-B968-CA87DF3E4564}" type="slidenum">
              <a:rPr lang="en-US" smtClean="0"/>
              <a:t>16</a:t>
            </a:fld>
            <a:endParaRPr lang="en-US" dirty="0"/>
          </a:p>
        </p:txBody>
      </p:sp>
    </p:spTree>
    <p:extLst>
      <p:ext uri="{BB962C8B-B14F-4D97-AF65-F5344CB8AC3E}">
        <p14:creationId xmlns:p14="http://schemas.microsoft.com/office/powerpoint/2010/main" val="2416379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F2FC07-2178-407E-B968-CA87DF3E4564}" type="slidenum">
              <a:rPr lang="en-US" smtClean="0"/>
              <a:t>17</a:t>
            </a:fld>
            <a:endParaRPr lang="en-US" dirty="0"/>
          </a:p>
        </p:txBody>
      </p:sp>
    </p:spTree>
    <p:extLst>
      <p:ext uri="{BB962C8B-B14F-4D97-AF65-F5344CB8AC3E}">
        <p14:creationId xmlns:p14="http://schemas.microsoft.com/office/powerpoint/2010/main" val="1496032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a:t>
            </a:r>
          </a:p>
          <a:p>
            <a:r>
              <a:rPr lang="en-US" b="1" dirty="0"/>
              <a:t>Continuous Delivery</a:t>
            </a:r>
          </a:p>
          <a:p>
            <a:r>
              <a:rPr lang="en-US" dirty="0"/>
              <a:t>Jez Humble and David Farley</a:t>
            </a:r>
          </a:p>
          <a:p>
            <a:r>
              <a:rPr lang="en-US" dirty="0"/>
              <a:t>© 2011 Pearson Education, Inc.</a:t>
            </a:r>
          </a:p>
          <a:p>
            <a:r>
              <a:rPr lang="en-US" dirty="0"/>
              <a:t>p. 55</a:t>
            </a:r>
          </a:p>
          <a:p>
            <a:endParaRPr lang="en-US" dirty="0"/>
          </a:p>
          <a:p>
            <a:r>
              <a:rPr lang="en-US" b="1" dirty="0"/>
              <a:t>Continuous Integration on a Dollar a Day</a:t>
            </a:r>
          </a:p>
          <a:p>
            <a:r>
              <a:rPr lang="en-US" dirty="0"/>
              <a:t>http://</a:t>
            </a:r>
            <a:r>
              <a:rPr lang="en-US" dirty="0" err="1"/>
              <a:t>www.jamesshore.com</a:t>
            </a:r>
            <a:r>
              <a:rPr lang="en-US" dirty="0"/>
              <a:t>/Blog/Continuous-Integration-on-a-Dollar-a-</a:t>
            </a:r>
            <a:r>
              <a:rPr lang="en-US" dirty="0" err="1"/>
              <a:t>Day.html</a:t>
            </a:r>
            <a:endParaRPr lang="en-US" dirty="0"/>
          </a:p>
          <a:p>
            <a:endParaRPr lang="en-US" dirty="0"/>
          </a:p>
        </p:txBody>
      </p:sp>
      <p:sp>
        <p:nvSpPr>
          <p:cNvPr id="4" name="Slide Number Placeholder 3"/>
          <p:cNvSpPr>
            <a:spLocks noGrp="1"/>
          </p:cNvSpPr>
          <p:nvPr>
            <p:ph type="sldNum" sz="quarter" idx="10"/>
          </p:nvPr>
        </p:nvSpPr>
        <p:spPr/>
        <p:txBody>
          <a:bodyPr/>
          <a:lstStyle/>
          <a:p>
            <a:fld id="{3E36D371-592B-1340-927A-49A948A1E8ED}" type="slidenum">
              <a:rPr lang="en-US" smtClean="0"/>
              <a:t>18</a:t>
            </a:fld>
            <a:endParaRPr lang="en-US"/>
          </a:p>
        </p:txBody>
      </p:sp>
    </p:spTree>
    <p:extLst>
      <p:ext uri="{BB962C8B-B14F-4D97-AF65-F5344CB8AC3E}">
        <p14:creationId xmlns:p14="http://schemas.microsoft.com/office/powerpoint/2010/main" val="347111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Sources:</a:t>
            </a:r>
          </a:p>
          <a:p>
            <a:r>
              <a:rPr lang="en-US" b="1" dirty="0"/>
              <a:t>DevOps Best Practices</a:t>
            </a:r>
          </a:p>
          <a:p>
            <a:r>
              <a:rPr lang="en-US" dirty="0"/>
              <a:t>Bart de Best</a:t>
            </a:r>
          </a:p>
          <a:p>
            <a:r>
              <a:rPr lang="en-US" dirty="0"/>
              <a:t>pp 86-87</a:t>
            </a:r>
          </a:p>
          <a:p>
            <a:r>
              <a:rPr lang="en-US" dirty="0"/>
              <a:t>© 2018 </a:t>
            </a:r>
            <a:r>
              <a:rPr lang="en-US" dirty="0" err="1"/>
              <a:t>Leonon</a:t>
            </a:r>
            <a:r>
              <a:rPr lang="en-US" dirty="0"/>
              <a:t> Media</a:t>
            </a:r>
          </a:p>
          <a:p>
            <a:endParaRPr lang="en-US" dirty="0"/>
          </a:p>
          <a:p>
            <a:r>
              <a:rPr lang="en-US" b="1" dirty="0"/>
              <a:t>DevOps Fundamentals Course Handout</a:t>
            </a:r>
          </a:p>
          <a:p>
            <a:r>
              <a:rPr lang="en-US" dirty="0"/>
              <a:t>Ernest Mueller and James </a:t>
            </a:r>
            <a:r>
              <a:rPr lang="en-US" dirty="0" err="1"/>
              <a:t>Wickett</a:t>
            </a:r>
            <a:endParaRPr lang="en-US" dirty="0"/>
          </a:p>
          <a:p>
            <a:r>
              <a:rPr lang="en-US" dirty="0"/>
              <a:t>© 2016 </a:t>
            </a:r>
            <a:r>
              <a:rPr lang="en-US" dirty="0" err="1"/>
              <a:t>Lynda.com</a:t>
            </a:r>
            <a:endParaRPr lang="en-US" dirty="0"/>
          </a:p>
          <a:p>
            <a:endParaRPr lang="en-US" dirty="0"/>
          </a:p>
          <a:p>
            <a:r>
              <a:rPr lang="en-US" b="1" dirty="0"/>
              <a:t>Continuous Integration</a:t>
            </a:r>
          </a:p>
          <a:p>
            <a:r>
              <a:rPr lang="en-US" dirty="0"/>
              <a:t>https://</a:t>
            </a:r>
            <a:r>
              <a:rPr lang="en-US" dirty="0" err="1"/>
              <a:t>www.martinfowler.com</a:t>
            </a:r>
            <a:r>
              <a:rPr lang="en-US" dirty="0"/>
              <a:t>/articles/</a:t>
            </a:r>
            <a:r>
              <a:rPr lang="en-US" dirty="0" err="1"/>
              <a:t>continuousIntegration.html</a:t>
            </a:r>
            <a:endParaRPr lang="en-US" dirty="0"/>
          </a:p>
          <a:p>
            <a:endParaRPr lang="en-US" dirty="0"/>
          </a:p>
        </p:txBody>
      </p:sp>
      <p:sp>
        <p:nvSpPr>
          <p:cNvPr id="4" name="Slide Number Placeholder 3"/>
          <p:cNvSpPr>
            <a:spLocks noGrp="1"/>
          </p:cNvSpPr>
          <p:nvPr>
            <p:ph type="sldNum" sz="quarter" idx="10"/>
          </p:nvPr>
        </p:nvSpPr>
        <p:spPr/>
        <p:txBody>
          <a:bodyPr/>
          <a:lstStyle/>
          <a:p>
            <a:fld id="{3E36D371-592B-1340-927A-49A948A1E8ED}" type="slidenum">
              <a:rPr lang="en-US" smtClean="0"/>
              <a:t>22</a:t>
            </a:fld>
            <a:endParaRPr lang="en-US"/>
          </a:p>
        </p:txBody>
      </p:sp>
    </p:spTree>
    <p:extLst>
      <p:ext uri="{BB962C8B-B14F-4D97-AF65-F5344CB8AC3E}">
        <p14:creationId xmlns:p14="http://schemas.microsoft.com/office/powerpoint/2010/main" val="1980759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Sources:</a:t>
            </a:r>
          </a:p>
          <a:p>
            <a:r>
              <a:rPr lang="en-US" b="1" dirty="0"/>
              <a:t>DevOps Best Practices</a:t>
            </a:r>
          </a:p>
          <a:p>
            <a:r>
              <a:rPr lang="en-US" dirty="0"/>
              <a:t>Bart de Best</a:t>
            </a:r>
          </a:p>
          <a:p>
            <a:r>
              <a:rPr lang="en-US" dirty="0"/>
              <a:t>pp 86-87</a:t>
            </a:r>
          </a:p>
          <a:p>
            <a:r>
              <a:rPr lang="en-US" dirty="0"/>
              <a:t>© 2018 </a:t>
            </a:r>
            <a:r>
              <a:rPr lang="en-US" dirty="0" err="1"/>
              <a:t>Leonon</a:t>
            </a:r>
            <a:r>
              <a:rPr lang="en-US" dirty="0"/>
              <a:t> Media</a:t>
            </a:r>
          </a:p>
        </p:txBody>
      </p:sp>
      <p:sp>
        <p:nvSpPr>
          <p:cNvPr id="4" name="Slide Number Placeholder 3"/>
          <p:cNvSpPr>
            <a:spLocks noGrp="1"/>
          </p:cNvSpPr>
          <p:nvPr>
            <p:ph type="sldNum" sz="quarter" idx="10"/>
          </p:nvPr>
        </p:nvSpPr>
        <p:spPr/>
        <p:txBody>
          <a:bodyPr/>
          <a:lstStyle/>
          <a:p>
            <a:fld id="{3E36D371-592B-1340-927A-49A948A1E8ED}" type="slidenum">
              <a:rPr lang="en-US" smtClean="0"/>
              <a:t>23</a:t>
            </a:fld>
            <a:endParaRPr lang="en-US"/>
          </a:p>
        </p:txBody>
      </p:sp>
    </p:spTree>
    <p:extLst>
      <p:ext uri="{BB962C8B-B14F-4D97-AF65-F5344CB8AC3E}">
        <p14:creationId xmlns:p14="http://schemas.microsoft.com/office/powerpoint/2010/main" val="2080289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F2FC07-2178-407E-B968-CA87DF3E4564}" type="slidenum">
              <a:rPr lang="en-US" smtClean="0"/>
              <a:t>24</a:t>
            </a:fld>
            <a:endParaRPr lang="en-US" dirty="0"/>
          </a:p>
        </p:txBody>
      </p:sp>
    </p:spTree>
    <p:extLst>
      <p:ext uri="{BB962C8B-B14F-4D97-AF65-F5344CB8AC3E}">
        <p14:creationId xmlns:p14="http://schemas.microsoft.com/office/powerpoint/2010/main" val="3393367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331230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a:t>
            </a:r>
          </a:p>
          <a:p>
            <a:r>
              <a:rPr lang="en-US" b="1" dirty="0"/>
              <a:t>Continuous Delivery</a:t>
            </a:r>
          </a:p>
          <a:p>
            <a:r>
              <a:rPr lang="en-US" dirty="0"/>
              <a:t>Jez Humble and David Farley</a:t>
            </a:r>
          </a:p>
          <a:p>
            <a:r>
              <a:rPr lang="en-US" dirty="0"/>
              <a:t>© 2011 Pearson Education, Inc.</a:t>
            </a:r>
          </a:p>
          <a:p>
            <a:r>
              <a:rPr lang="en-US" dirty="0"/>
              <a:t>p. 55</a:t>
            </a:r>
          </a:p>
          <a:p>
            <a:endParaRPr lang="en-US" b="1" dirty="0"/>
          </a:p>
          <a:p>
            <a:r>
              <a:rPr lang="en-US" b="1" dirty="0"/>
              <a:t>Continuous Delivery vs Continuous Deployment</a:t>
            </a:r>
          </a:p>
          <a:p>
            <a:r>
              <a:rPr lang="en-US" dirty="0"/>
              <a:t>Jez Humble</a:t>
            </a:r>
          </a:p>
          <a:p>
            <a:r>
              <a:rPr lang="en-US" dirty="0"/>
              <a:t>https://</a:t>
            </a:r>
            <a:r>
              <a:rPr lang="en-US" dirty="0" err="1"/>
              <a:t>continuousdelivery.com</a:t>
            </a:r>
            <a:r>
              <a:rPr lang="en-US" dirty="0"/>
              <a:t>/2010/08/continuous-delivery-vs-continuous-deployment/</a:t>
            </a:r>
          </a:p>
          <a:p>
            <a:endParaRPr lang="en-US" dirty="0"/>
          </a:p>
          <a:p>
            <a:endParaRPr lang="en-US" dirty="0"/>
          </a:p>
        </p:txBody>
      </p:sp>
      <p:sp>
        <p:nvSpPr>
          <p:cNvPr id="4" name="Slide Number Placeholder 3"/>
          <p:cNvSpPr>
            <a:spLocks noGrp="1"/>
          </p:cNvSpPr>
          <p:nvPr>
            <p:ph type="sldNum" sz="quarter" idx="10"/>
          </p:nvPr>
        </p:nvSpPr>
        <p:spPr/>
        <p:txBody>
          <a:bodyPr/>
          <a:lstStyle/>
          <a:p>
            <a:fld id="{3E36D371-592B-1340-927A-49A948A1E8ED}" type="slidenum">
              <a:rPr lang="en-US" smtClean="0"/>
              <a:t>25</a:t>
            </a:fld>
            <a:endParaRPr lang="en-US"/>
          </a:p>
        </p:txBody>
      </p:sp>
    </p:spTree>
    <p:extLst>
      <p:ext uri="{BB962C8B-B14F-4D97-AF65-F5344CB8AC3E}">
        <p14:creationId xmlns:p14="http://schemas.microsoft.com/office/powerpoint/2010/main" val="3278194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agilemanifesto.org</a:t>
            </a:r>
            <a:r>
              <a:rPr lang="en-US" dirty="0"/>
              <a:t>/</a:t>
            </a:r>
            <a:r>
              <a:rPr lang="en-US" dirty="0" err="1"/>
              <a:t>principles.html</a:t>
            </a:r>
            <a:endParaRPr lang="en-US" dirty="0"/>
          </a:p>
          <a:p>
            <a:endParaRPr lang="en-US" dirty="0"/>
          </a:p>
        </p:txBody>
      </p:sp>
      <p:sp>
        <p:nvSpPr>
          <p:cNvPr id="4" name="Slide Number Placeholder 3"/>
          <p:cNvSpPr>
            <a:spLocks noGrp="1"/>
          </p:cNvSpPr>
          <p:nvPr>
            <p:ph type="sldNum" sz="quarter" idx="10"/>
          </p:nvPr>
        </p:nvSpPr>
        <p:spPr/>
        <p:txBody>
          <a:bodyPr/>
          <a:lstStyle/>
          <a:p>
            <a:fld id="{3E36D371-592B-1340-927A-49A948A1E8ED}" type="slidenum">
              <a:rPr lang="en-US" smtClean="0"/>
              <a:t>26</a:t>
            </a:fld>
            <a:endParaRPr lang="en-US"/>
          </a:p>
        </p:txBody>
      </p:sp>
    </p:spTree>
    <p:extLst>
      <p:ext uri="{BB962C8B-B14F-4D97-AF65-F5344CB8AC3E}">
        <p14:creationId xmlns:p14="http://schemas.microsoft.com/office/powerpoint/2010/main" val="274449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Deployment is what happens when you install some version of your software into a particular environment (the production environment is often implied). Release is when you make a system or some part of it (for example, a feature) available to users.</a:t>
            </a:r>
          </a:p>
          <a:p>
            <a:endParaRPr lang="en-US" dirty="0"/>
          </a:p>
          <a:p>
            <a:r>
              <a:rPr lang="en-US" dirty="0"/>
              <a:t>Four Principles of Low-Risk Software Releases</a:t>
            </a:r>
          </a:p>
          <a:p>
            <a:r>
              <a:rPr lang="en-US" dirty="0"/>
              <a:t>http://</a:t>
            </a:r>
            <a:r>
              <a:rPr lang="en-US" dirty="0" err="1"/>
              <a:t>www.informit.com</a:t>
            </a:r>
            <a:r>
              <a:rPr lang="en-US" dirty="0"/>
              <a:t>/articles/</a:t>
            </a:r>
            <a:r>
              <a:rPr lang="en-US" dirty="0" err="1"/>
              <a:t>article.aspx?p</a:t>
            </a:r>
            <a:r>
              <a:rPr lang="en-US" dirty="0"/>
              <a:t>=1833567</a:t>
            </a:r>
          </a:p>
          <a:p>
            <a:r>
              <a:rPr lang="en-US" dirty="0"/>
              <a:t>Jez Humble</a:t>
            </a:r>
          </a:p>
          <a:p>
            <a:endParaRPr lang="en-US" dirty="0"/>
          </a:p>
        </p:txBody>
      </p:sp>
      <p:sp>
        <p:nvSpPr>
          <p:cNvPr id="4" name="Slide Number Placeholder 3"/>
          <p:cNvSpPr>
            <a:spLocks noGrp="1"/>
          </p:cNvSpPr>
          <p:nvPr>
            <p:ph type="sldNum" sz="quarter" idx="10"/>
          </p:nvPr>
        </p:nvSpPr>
        <p:spPr/>
        <p:txBody>
          <a:bodyPr/>
          <a:lstStyle/>
          <a:p>
            <a:fld id="{3E36D371-592B-1340-927A-49A948A1E8ED}" type="slidenum">
              <a:rPr lang="en-US" smtClean="0"/>
              <a:t>29</a:t>
            </a:fld>
            <a:endParaRPr lang="en-US"/>
          </a:p>
        </p:txBody>
      </p:sp>
    </p:spTree>
    <p:extLst>
      <p:ext uri="{BB962C8B-B14F-4D97-AF65-F5344CB8AC3E}">
        <p14:creationId xmlns:p14="http://schemas.microsoft.com/office/powerpoint/2010/main" val="1175896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36D371-592B-1340-927A-49A948A1E8ED}" type="slidenum">
              <a:rPr lang="en-US" smtClean="0"/>
              <a:t>30</a:t>
            </a:fld>
            <a:endParaRPr lang="en-US"/>
          </a:p>
        </p:txBody>
      </p:sp>
    </p:spTree>
    <p:extLst>
      <p:ext uri="{BB962C8B-B14F-4D97-AF65-F5344CB8AC3E}">
        <p14:creationId xmlns:p14="http://schemas.microsoft.com/office/powerpoint/2010/main" val="129294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F2FC07-2178-407E-B968-CA87DF3E4564}" type="slidenum">
              <a:rPr lang="en-US" smtClean="0"/>
              <a:t>31</a:t>
            </a:fld>
            <a:endParaRPr lang="en-US" dirty="0"/>
          </a:p>
        </p:txBody>
      </p:sp>
    </p:spTree>
    <p:extLst>
      <p:ext uri="{BB962C8B-B14F-4D97-AF65-F5344CB8AC3E}">
        <p14:creationId xmlns:p14="http://schemas.microsoft.com/office/powerpoint/2010/main" val="26144984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F2FC07-2178-407E-B968-CA87DF3E4564}" type="slidenum">
              <a:rPr lang="en-US" smtClean="0"/>
              <a:t>33</a:t>
            </a:fld>
            <a:endParaRPr lang="en-US" dirty="0"/>
          </a:p>
        </p:txBody>
      </p:sp>
    </p:spTree>
    <p:extLst>
      <p:ext uri="{BB962C8B-B14F-4D97-AF65-F5344CB8AC3E}">
        <p14:creationId xmlns:p14="http://schemas.microsoft.com/office/powerpoint/2010/main" val="3983518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F2FC07-2178-407E-B968-CA87DF3E4564}" type="slidenum">
              <a:rPr lang="en-US" smtClean="0"/>
              <a:t>35</a:t>
            </a:fld>
            <a:endParaRPr lang="en-US" dirty="0"/>
          </a:p>
        </p:txBody>
      </p:sp>
    </p:spTree>
    <p:extLst>
      <p:ext uri="{BB962C8B-B14F-4D97-AF65-F5344CB8AC3E}">
        <p14:creationId xmlns:p14="http://schemas.microsoft.com/office/powerpoint/2010/main" val="1409768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F2FC07-2178-407E-B968-CA87DF3E4564}" type="slidenum">
              <a:rPr lang="en-US" smtClean="0"/>
              <a:t>36</a:t>
            </a:fld>
            <a:endParaRPr lang="en-US" dirty="0"/>
          </a:p>
        </p:txBody>
      </p:sp>
    </p:spTree>
    <p:extLst>
      <p:ext uri="{BB962C8B-B14F-4D97-AF65-F5344CB8AC3E}">
        <p14:creationId xmlns:p14="http://schemas.microsoft.com/office/powerpoint/2010/main" val="3359718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F2FC07-2178-407E-B968-CA87DF3E4564}" type="slidenum">
              <a:rPr lang="en-US" smtClean="0"/>
              <a:t>37</a:t>
            </a:fld>
            <a:endParaRPr lang="en-US" dirty="0"/>
          </a:p>
        </p:txBody>
      </p:sp>
    </p:spTree>
    <p:extLst>
      <p:ext uri="{BB962C8B-B14F-4D97-AF65-F5344CB8AC3E}">
        <p14:creationId xmlns:p14="http://schemas.microsoft.com/office/powerpoint/2010/main" val="42412567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F2FC07-2178-407E-B968-CA87DF3E4564}" type="slidenum">
              <a:rPr lang="en-US" smtClean="0"/>
              <a:t>38</a:t>
            </a:fld>
            <a:endParaRPr lang="en-US" dirty="0"/>
          </a:p>
        </p:txBody>
      </p:sp>
    </p:spTree>
    <p:extLst>
      <p:ext uri="{BB962C8B-B14F-4D97-AF65-F5344CB8AC3E}">
        <p14:creationId xmlns:p14="http://schemas.microsoft.com/office/powerpoint/2010/main" val="3311149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What Is DevOps?</a:t>
            </a:r>
          </a:p>
          <a:p>
            <a:r>
              <a:rPr lang="en-US" dirty="0"/>
              <a:t>https://</a:t>
            </a:r>
            <a:r>
              <a:rPr lang="en-US" dirty="0" err="1"/>
              <a:t>theagileadmin.com</a:t>
            </a:r>
            <a:r>
              <a:rPr lang="en-US" dirty="0"/>
              <a:t>/what-is-</a:t>
            </a:r>
            <a:r>
              <a:rPr lang="en-US" dirty="0" err="1"/>
              <a:t>devops</a:t>
            </a:r>
            <a:r>
              <a:rPr lang="en-US" dirty="0"/>
              <a:t>/</a:t>
            </a:r>
          </a:p>
          <a:p>
            <a:endParaRPr lang="en-US" dirty="0"/>
          </a:p>
          <a:p>
            <a:r>
              <a:rPr lang="en-US" b="1" dirty="0" err="1"/>
              <a:t>lynda.com</a:t>
            </a:r>
            <a:r>
              <a:rPr lang="en-US" b="1" dirty="0"/>
              <a:t>/LinkedIn Learning (Free for Plano Library Card Holders)</a:t>
            </a:r>
          </a:p>
          <a:p>
            <a:r>
              <a:rPr lang="en-US" b="1" i="1" dirty="0"/>
              <a:t>DevOps Foundations (James, Ernest) – a three hour set of videos designed to orient beginners into the whole scope of DevOps. </a:t>
            </a:r>
          </a:p>
          <a:p>
            <a:r>
              <a:rPr lang="en-US" dirty="0"/>
              <a:t>https://</a:t>
            </a:r>
            <a:r>
              <a:rPr lang="en-US" dirty="0" err="1"/>
              <a:t>www.lynda.com</a:t>
            </a:r>
            <a:r>
              <a:rPr lang="en-US" dirty="0"/>
              <a:t>/Operating-Systems-tutorials/DevOps-Fundamentals/508618-2.html</a:t>
            </a:r>
          </a:p>
          <a:p>
            <a:endParaRPr lang="en-US" dirty="0"/>
          </a:p>
          <a:p>
            <a:r>
              <a:rPr lang="en-US" b="1" i="1" dirty="0"/>
              <a:t>DevOps Foundations: Infrastructure Automation (James, Ernest) – two hours of infrastructure automation concepts, with demos illustrating them in everything from </a:t>
            </a:r>
            <a:r>
              <a:rPr lang="en-US" b="1" i="1" dirty="0" err="1"/>
              <a:t>Cloudformation</a:t>
            </a:r>
            <a:r>
              <a:rPr lang="en-US" b="1" i="1" dirty="0"/>
              <a:t> to chef.</a:t>
            </a:r>
          </a:p>
          <a:p>
            <a:r>
              <a:rPr lang="en-US" dirty="0"/>
              <a:t>https://</a:t>
            </a:r>
            <a:r>
              <a:rPr lang="en-US" dirty="0" err="1"/>
              <a:t>www.lynda.com</a:t>
            </a:r>
            <a:r>
              <a:rPr lang="en-US" dirty="0"/>
              <a:t>/IT-Infrastructure-tutorials/DevOps-Foundations-Infrastructure-Automation/574705-2.html</a:t>
            </a:r>
          </a:p>
          <a:p>
            <a:endParaRPr lang="en-US" dirty="0"/>
          </a:p>
          <a:p>
            <a:r>
              <a:rPr lang="en-US" b="1" i="1" dirty="0"/>
              <a:t>DevOps Foundations: Continuous Delivery (James, Ernest) – what you need to know about continuous integration and delivery, with demos in </a:t>
            </a:r>
            <a:r>
              <a:rPr lang="en-US" b="1" i="1" dirty="0" err="1"/>
              <a:t>jenkins</a:t>
            </a:r>
            <a:r>
              <a:rPr lang="en-US" b="1" i="1" dirty="0"/>
              <a:t>, nexus, and more.</a:t>
            </a:r>
          </a:p>
          <a:p>
            <a:r>
              <a:rPr lang="en-US" dirty="0"/>
              <a:t>https://</a:t>
            </a:r>
            <a:r>
              <a:rPr lang="en-US" dirty="0" err="1"/>
              <a:t>www.lynda.com</a:t>
            </a:r>
            <a:r>
              <a:rPr lang="en-US" dirty="0"/>
              <a:t>/IT-Infrastructure-tutorials/DevOps-Foundations-Continuous-</a:t>
            </a:r>
            <a:r>
              <a:rPr lang="en-US" dirty="0" err="1"/>
              <a:t>DeliveryContinuous</a:t>
            </a:r>
            <a:r>
              <a:rPr lang="en-US" dirty="0"/>
              <a:t>-Integration/606079-2.html</a:t>
            </a:r>
          </a:p>
          <a:p>
            <a:endParaRPr lang="en-US" dirty="0"/>
          </a:p>
        </p:txBody>
      </p:sp>
      <p:sp>
        <p:nvSpPr>
          <p:cNvPr id="4" name="Slide Number Placeholder 3"/>
          <p:cNvSpPr>
            <a:spLocks noGrp="1"/>
          </p:cNvSpPr>
          <p:nvPr>
            <p:ph type="sldNum" sz="quarter" idx="10"/>
          </p:nvPr>
        </p:nvSpPr>
        <p:spPr/>
        <p:txBody>
          <a:bodyPr/>
          <a:lstStyle/>
          <a:p>
            <a:fld id="{9DF2FC07-2178-407E-B968-CA87DF3E4564}" type="slidenum">
              <a:rPr lang="en-US" smtClean="0"/>
              <a:t>4</a:t>
            </a:fld>
            <a:endParaRPr lang="en-US" dirty="0"/>
          </a:p>
        </p:txBody>
      </p:sp>
    </p:spTree>
    <p:extLst>
      <p:ext uri="{BB962C8B-B14F-4D97-AF65-F5344CB8AC3E}">
        <p14:creationId xmlns:p14="http://schemas.microsoft.com/office/powerpoint/2010/main" val="21887760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“[Library] Cards are free for Plano residents and residents of the following reciprocal cities: Allen, Frisco, Garland, McKinney, Richardson, The Colony, and Wylie. Residents of all other cities are required to pay $50 for an annual nonresident card.”</a:t>
            </a:r>
          </a:p>
          <a:p>
            <a:r>
              <a:rPr lang="en-US" dirty="0"/>
              <a:t>https://</a:t>
            </a:r>
            <a:r>
              <a:rPr lang="en-US" dirty="0" err="1"/>
              <a:t>www.plano.gov</a:t>
            </a:r>
            <a:r>
              <a:rPr lang="en-US" dirty="0"/>
              <a:t>/2500/Get-a-Library-Card-Borrowing</a:t>
            </a:r>
          </a:p>
        </p:txBody>
      </p:sp>
      <p:sp>
        <p:nvSpPr>
          <p:cNvPr id="4" name="Slide Number Placeholder 3"/>
          <p:cNvSpPr>
            <a:spLocks noGrp="1"/>
          </p:cNvSpPr>
          <p:nvPr>
            <p:ph type="sldNum" sz="quarter" idx="10"/>
          </p:nvPr>
        </p:nvSpPr>
        <p:spPr/>
        <p:txBody>
          <a:bodyPr/>
          <a:lstStyle/>
          <a:p>
            <a:fld id="{9DF2FC07-2178-407E-B968-CA87DF3E4564}" type="slidenum">
              <a:rPr lang="en-US" smtClean="0"/>
              <a:t>39</a:t>
            </a:fld>
            <a:endParaRPr lang="en-US" dirty="0"/>
          </a:p>
        </p:txBody>
      </p:sp>
    </p:spTree>
    <p:extLst>
      <p:ext uri="{BB962C8B-B14F-4D97-AF65-F5344CB8AC3E}">
        <p14:creationId xmlns:p14="http://schemas.microsoft.com/office/powerpoint/2010/main" val="115787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86B0D73-B9AD-445F-8B03-5F2839BC0232}"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微软雅黑" panose="020B0503020204020204"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微软雅黑" panose="020B0503020204020204" pitchFamily="34" charset="-122"/>
              <a:cs typeface="+mn-cs"/>
            </a:endParaRPr>
          </a:p>
        </p:txBody>
      </p:sp>
    </p:spTree>
    <p:extLst>
      <p:ext uri="{BB962C8B-B14F-4D97-AF65-F5344CB8AC3E}">
        <p14:creationId xmlns:p14="http://schemas.microsoft.com/office/powerpoint/2010/main" val="2785196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What DevOps Means To Me</a:t>
            </a:r>
          </a:p>
          <a:p>
            <a:r>
              <a:rPr lang="en-US" dirty="0"/>
              <a:t>John Willis </a:t>
            </a:r>
          </a:p>
          <a:p>
            <a:r>
              <a:rPr lang="en-US" dirty="0"/>
              <a:t>https://</a:t>
            </a:r>
            <a:r>
              <a:rPr lang="en-US" dirty="0" err="1"/>
              <a:t>www.chef.io</a:t>
            </a:r>
            <a:r>
              <a:rPr lang="en-US" dirty="0"/>
              <a:t>/blog/2010/07/16/what-</a:t>
            </a:r>
            <a:r>
              <a:rPr lang="en-US" dirty="0" err="1"/>
              <a:t>devops</a:t>
            </a:r>
            <a:r>
              <a:rPr lang="en-US" dirty="0"/>
              <a:t>-means-to-me/</a:t>
            </a:r>
          </a:p>
          <a:p>
            <a:endParaRPr lang="en-US" dirty="0"/>
          </a:p>
          <a:p>
            <a:r>
              <a:rPr lang="en-US" b="1" dirty="0"/>
              <a:t>DevOps Culture</a:t>
            </a:r>
          </a:p>
          <a:p>
            <a:r>
              <a:rPr lang="en-US" dirty="0"/>
              <a:t>John Willis</a:t>
            </a:r>
          </a:p>
          <a:p>
            <a:r>
              <a:rPr lang="en-US" dirty="0"/>
              <a:t>http://</a:t>
            </a:r>
            <a:r>
              <a:rPr lang="en-US" dirty="0" err="1"/>
              <a:t>itrevolution.com</a:t>
            </a:r>
            <a:r>
              <a:rPr lang="en-US" dirty="0"/>
              <a:t>/devops-culture-part-1/</a:t>
            </a:r>
          </a:p>
          <a:p>
            <a:endParaRPr lang="en-US" dirty="0"/>
          </a:p>
          <a:p>
            <a:r>
              <a:rPr lang="en-US" b="1" dirty="0"/>
              <a:t>People over Process over Tools</a:t>
            </a:r>
          </a:p>
          <a:p>
            <a:r>
              <a:rPr lang="en-US" dirty="0"/>
              <a:t>Damon Edwards </a:t>
            </a:r>
          </a:p>
          <a:p>
            <a:r>
              <a:rPr lang="en-US" dirty="0"/>
              <a:t>http://dev2ops.org/2010/02/people-over-process-over-tools/</a:t>
            </a:r>
          </a:p>
          <a:p>
            <a:endParaRPr lang="en-US" dirty="0"/>
          </a:p>
          <a:p>
            <a:endParaRPr lang="en-US" dirty="0"/>
          </a:p>
        </p:txBody>
      </p:sp>
      <p:sp>
        <p:nvSpPr>
          <p:cNvPr id="4" name="Slide Number Placeholder 3"/>
          <p:cNvSpPr>
            <a:spLocks noGrp="1"/>
          </p:cNvSpPr>
          <p:nvPr>
            <p:ph type="sldNum" sz="quarter" idx="10"/>
          </p:nvPr>
        </p:nvSpPr>
        <p:spPr/>
        <p:txBody>
          <a:bodyPr/>
          <a:lstStyle/>
          <a:p>
            <a:fld id="{9DF2FC07-2178-407E-B968-CA87DF3E4564}" type="slidenum">
              <a:rPr lang="en-US" smtClean="0"/>
              <a:t>5</a:t>
            </a:fld>
            <a:endParaRPr lang="en-US" dirty="0"/>
          </a:p>
        </p:txBody>
      </p:sp>
    </p:spTree>
    <p:extLst>
      <p:ext uri="{BB962C8B-B14F-4D97-AF65-F5344CB8AC3E}">
        <p14:creationId xmlns:p14="http://schemas.microsoft.com/office/powerpoint/2010/main" val="3084947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What DevOps Means To Me</a:t>
            </a:r>
          </a:p>
          <a:p>
            <a:r>
              <a:rPr lang="en-US" dirty="0"/>
              <a:t>John Willis </a:t>
            </a:r>
          </a:p>
          <a:p>
            <a:r>
              <a:rPr lang="en-US" dirty="0"/>
              <a:t>https://</a:t>
            </a:r>
            <a:r>
              <a:rPr lang="en-US" dirty="0" err="1"/>
              <a:t>www.chef.io</a:t>
            </a:r>
            <a:r>
              <a:rPr lang="en-US" dirty="0"/>
              <a:t>/blog/2010/07/16/what-</a:t>
            </a:r>
            <a:r>
              <a:rPr lang="en-US" dirty="0" err="1"/>
              <a:t>devops</a:t>
            </a:r>
            <a:r>
              <a:rPr lang="en-US" dirty="0"/>
              <a:t>-means-to-me/</a:t>
            </a:r>
          </a:p>
          <a:p>
            <a:endParaRPr lang="en-US" dirty="0"/>
          </a:p>
          <a:p>
            <a:r>
              <a:rPr lang="en-US" b="1" dirty="0"/>
              <a:t>DevOps Culture</a:t>
            </a:r>
          </a:p>
          <a:p>
            <a:r>
              <a:rPr lang="en-US" dirty="0"/>
              <a:t>John Willis</a:t>
            </a:r>
          </a:p>
          <a:p>
            <a:r>
              <a:rPr lang="en-US" dirty="0"/>
              <a:t>http://</a:t>
            </a:r>
            <a:r>
              <a:rPr lang="en-US" dirty="0" err="1"/>
              <a:t>itrevolution.com</a:t>
            </a:r>
            <a:r>
              <a:rPr lang="en-US" dirty="0"/>
              <a:t>/devops-culture-part-1/</a:t>
            </a:r>
          </a:p>
          <a:p>
            <a:endParaRPr lang="en-US" dirty="0"/>
          </a:p>
          <a:p>
            <a:r>
              <a:rPr lang="en-US" b="1" dirty="0"/>
              <a:t>People over Process over Tools</a:t>
            </a:r>
          </a:p>
          <a:p>
            <a:r>
              <a:rPr lang="en-US" dirty="0"/>
              <a:t>Damon Edwards </a:t>
            </a:r>
          </a:p>
          <a:p>
            <a:r>
              <a:rPr lang="en-US" dirty="0"/>
              <a:t>http://dev2ops.org/2010/02/people-over-process-over-tools/</a:t>
            </a:r>
          </a:p>
          <a:p>
            <a:endParaRPr lang="en-US" dirty="0"/>
          </a:p>
          <a:p>
            <a:r>
              <a:rPr lang="en-US" b="1" dirty="0"/>
              <a:t>CAMS</a:t>
            </a:r>
          </a:p>
          <a:p>
            <a:r>
              <a:rPr lang="en-US" dirty="0"/>
              <a:t>http://</a:t>
            </a:r>
            <a:r>
              <a:rPr lang="en-US" dirty="0" err="1"/>
              <a:t>devopsdictionary.com</a:t>
            </a:r>
            <a:r>
              <a:rPr lang="en-US" dirty="0"/>
              <a:t>/wiki/CAMS</a:t>
            </a:r>
          </a:p>
          <a:p>
            <a:endParaRPr lang="en-US" dirty="0"/>
          </a:p>
          <a:p>
            <a:r>
              <a:rPr lang="en-US" b="1" dirty="0"/>
              <a:t>2015 State of DevOps Report</a:t>
            </a:r>
          </a:p>
          <a:p>
            <a:r>
              <a:rPr lang="en-US" dirty="0"/>
              <a:t>https://</a:t>
            </a:r>
            <a:r>
              <a:rPr lang="en-US" dirty="0" err="1"/>
              <a:t>puppet.com</a:t>
            </a:r>
            <a:r>
              <a:rPr lang="en-US" dirty="0"/>
              <a:t>/resources/white-paper/2015-state-devops-report</a:t>
            </a:r>
          </a:p>
          <a:p>
            <a:endParaRPr lang="en-US" dirty="0"/>
          </a:p>
          <a:p>
            <a:r>
              <a:rPr lang="en-US" b="1" dirty="0"/>
              <a:t>2016 State of DevOps Report </a:t>
            </a:r>
          </a:p>
          <a:p>
            <a:r>
              <a:rPr lang="en-US" dirty="0"/>
              <a:t>https://</a:t>
            </a:r>
            <a:r>
              <a:rPr lang="en-US" dirty="0" err="1"/>
              <a:t>puppet.com</a:t>
            </a:r>
            <a:r>
              <a:rPr lang="en-US" dirty="0"/>
              <a:t>/resources/white-paper/2016-state-devops-report</a:t>
            </a:r>
          </a:p>
          <a:p>
            <a:endParaRPr lang="en-US" dirty="0"/>
          </a:p>
          <a:p>
            <a:pPr marL="0" marR="0" lvl="0" indent="0" algn="l" defTabSz="1184847" rtl="0" eaLnBrk="1" fontAlgn="auto" latinLnBrk="0" hangingPunct="1">
              <a:lnSpc>
                <a:spcPct val="100000"/>
              </a:lnSpc>
              <a:spcBef>
                <a:spcPts val="0"/>
              </a:spcBef>
              <a:spcAft>
                <a:spcPts val="0"/>
              </a:spcAft>
              <a:buClrTx/>
              <a:buSzTx/>
              <a:buFontTx/>
              <a:buNone/>
              <a:tabLst/>
              <a:defRPr/>
            </a:pPr>
            <a:r>
              <a:rPr lang="en-US" b="1" dirty="0"/>
              <a:t>2017 State of DevOps Report </a:t>
            </a:r>
          </a:p>
          <a:p>
            <a:r>
              <a:rPr lang="en-US" dirty="0"/>
              <a:t>https://</a:t>
            </a:r>
            <a:r>
              <a:rPr lang="en-US" dirty="0" err="1"/>
              <a:t>puppet.com</a:t>
            </a:r>
            <a:r>
              <a:rPr lang="en-US" dirty="0"/>
              <a:t>/resources/whitepaper/state-of-</a:t>
            </a:r>
            <a:r>
              <a:rPr lang="en-US" dirty="0" err="1"/>
              <a:t>devops</a:t>
            </a:r>
            <a:r>
              <a:rPr lang="en-US" dirty="0"/>
              <a:t>-report</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9DF2FC07-2178-407E-B968-CA87DF3E4564}" type="slidenum">
              <a:rPr lang="en-US" smtClean="0"/>
              <a:t>7</a:t>
            </a:fld>
            <a:endParaRPr lang="en-US" dirty="0"/>
          </a:p>
        </p:txBody>
      </p:sp>
    </p:spTree>
    <p:extLst>
      <p:ext uri="{BB962C8B-B14F-4D97-AF65-F5344CB8AC3E}">
        <p14:creationId xmlns:p14="http://schemas.microsoft.com/office/powerpoint/2010/main" val="2060224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a:t>
            </a:r>
          </a:p>
          <a:p>
            <a:r>
              <a:rPr lang="en-US" dirty="0"/>
              <a:t>A typology of </a:t>
            </a:r>
            <a:r>
              <a:rPr lang="en-US" dirty="0" err="1"/>
              <a:t>organisational</a:t>
            </a:r>
            <a:r>
              <a:rPr lang="en-US" dirty="0"/>
              <a:t> cultures</a:t>
            </a:r>
          </a:p>
          <a:p>
            <a:r>
              <a:rPr lang="en-US" dirty="0"/>
              <a:t>https://</a:t>
            </a:r>
            <a:r>
              <a:rPr lang="en-US" dirty="0" err="1"/>
              <a:t>www.ncbi.nlm.nih.gov</a:t>
            </a:r>
            <a:r>
              <a:rPr lang="en-US" dirty="0"/>
              <a:t>/</a:t>
            </a:r>
            <a:r>
              <a:rPr lang="en-US" dirty="0" err="1"/>
              <a:t>pmc</a:t>
            </a:r>
            <a:r>
              <a:rPr lang="en-US" dirty="0"/>
              <a:t>/articles/PMC1765804/</a:t>
            </a:r>
          </a:p>
          <a:p>
            <a:endParaRPr lang="en-US" dirty="0"/>
          </a:p>
          <a:p>
            <a:r>
              <a:rPr lang="en-US" dirty="0"/>
              <a:t>How to Implement DevOps: The CAMS Approach</a:t>
            </a:r>
          </a:p>
          <a:p>
            <a:r>
              <a:rPr lang="en-US" dirty="0"/>
              <a:t>https://shadow-</a:t>
            </a:r>
            <a:r>
              <a:rPr lang="en-US" dirty="0" err="1"/>
              <a:t>soft.com</a:t>
            </a:r>
            <a:r>
              <a:rPr lang="en-US" dirty="0"/>
              <a:t>/how-to-implement-</a:t>
            </a:r>
            <a:r>
              <a:rPr lang="en-US" dirty="0" err="1"/>
              <a:t>devops</a:t>
            </a:r>
            <a:r>
              <a:rPr lang="en-US" dirty="0"/>
              <a:t>/</a:t>
            </a:r>
          </a:p>
          <a:p>
            <a:endParaRPr lang="en-US" dirty="0"/>
          </a:p>
        </p:txBody>
      </p:sp>
      <p:sp>
        <p:nvSpPr>
          <p:cNvPr id="4" name="Slide Number Placeholder 3"/>
          <p:cNvSpPr>
            <a:spLocks noGrp="1"/>
          </p:cNvSpPr>
          <p:nvPr>
            <p:ph type="sldNum" sz="quarter" idx="10"/>
          </p:nvPr>
        </p:nvSpPr>
        <p:spPr/>
        <p:txBody>
          <a:bodyPr/>
          <a:lstStyle/>
          <a:p>
            <a:fld id="{3E36D371-592B-1340-927A-49A948A1E8ED}" type="slidenum">
              <a:rPr lang="en-US" smtClean="0"/>
              <a:t>8</a:t>
            </a:fld>
            <a:endParaRPr lang="en-US"/>
          </a:p>
        </p:txBody>
      </p:sp>
    </p:spTree>
    <p:extLst>
      <p:ext uri="{BB962C8B-B14F-4D97-AF65-F5344CB8AC3E}">
        <p14:creationId xmlns:p14="http://schemas.microsoft.com/office/powerpoint/2010/main" val="1065512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a:t>
            </a:r>
          </a:p>
          <a:p>
            <a:r>
              <a:rPr lang="en-US" dirty="0"/>
              <a:t>How to Implement DevOps: The CAMS Approach</a:t>
            </a:r>
          </a:p>
          <a:p>
            <a:r>
              <a:rPr lang="en-US" dirty="0"/>
              <a:t>https://shadow-</a:t>
            </a:r>
            <a:r>
              <a:rPr lang="en-US" dirty="0" err="1"/>
              <a:t>soft.com</a:t>
            </a:r>
            <a:r>
              <a:rPr lang="en-US" dirty="0"/>
              <a:t>/how-to-implement-</a:t>
            </a:r>
            <a:r>
              <a:rPr lang="en-US" dirty="0" err="1"/>
              <a:t>devops</a:t>
            </a:r>
            <a:r>
              <a:rPr lang="en-US" dirty="0"/>
              <a:t>/</a:t>
            </a:r>
          </a:p>
          <a:p>
            <a:endParaRPr lang="en-US" dirty="0"/>
          </a:p>
        </p:txBody>
      </p:sp>
      <p:sp>
        <p:nvSpPr>
          <p:cNvPr id="4" name="Slide Number Placeholder 3"/>
          <p:cNvSpPr>
            <a:spLocks noGrp="1"/>
          </p:cNvSpPr>
          <p:nvPr>
            <p:ph type="sldNum" sz="quarter" idx="10"/>
          </p:nvPr>
        </p:nvSpPr>
        <p:spPr/>
        <p:txBody>
          <a:bodyPr/>
          <a:lstStyle/>
          <a:p>
            <a:fld id="{3E36D371-592B-1340-927A-49A948A1E8ED}" type="slidenum">
              <a:rPr lang="en-US" smtClean="0"/>
              <a:t>9</a:t>
            </a:fld>
            <a:endParaRPr lang="en-US"/>
          </a:p>
        </p:txBody>
      </p:sp>
    </p:spTree>
    <p:extLst>
      <p:ext uri="{BB962C8B-B14F-4D97-AF65-F5344CB8AC3E}">
        <p14:creationId xmlns:p14="http://schemas.microsoft.com/office/powerpoint/2010/main" val="1585786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a:t>
            </a:r>
          </a:p>
          <a:p>
            <a:r>
              <a:rPr lang="en-US" dirty="0"/>
              <a:t>How to Implement DevOps: The CAMS Approach</a:t>
            </a:r>
          </a:p>
          <a:p>
            <a:r>
              <a:rPr lang="en-US" dirty="0"/>
              <a:t>https://shadow-</a:t>
            </a:r>
            <a:r>
              <a:rPr lang="en-US" dirty="0" err="1"/>
              <a:t>soft.com</a:t>
            </a:r>
            <a:r>
              <a:rPr lang="en-US" dirty="0"/>
              <a:t>/how-to-implement-</a:t>
            </a:r>
            <a:r>
              <a:rPr lang="en-US" dirty="0" err="1"/>
              <a:t>devops</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3E36D371-592B-1340-927A-49A948A1E8ED}" type="slidenum">
              <a:rPr lang="en-US" smtClean="0"/>
              <a:t>10</a:t>
            </a:fld>
            <a:endParaRPr lang="en-US"/>
          </a:p>
        </p:txBody>
      </p:sp>
    </p:spTree>
    <p:extLst>
      <p:ext uri="{BB962C8B-B14F-4D97-AF65-F5344CB8AC3E}">
        <p14:creationId xmlns:p14="http://schemas.microsoft.com/office/powerpoint/2010/main" val="1611735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a:t>
            </a:r>
          </a:p>
          <a:p>
            <a:r>
              <a:rPr lang="en-US" dirty="0"/>
              <a:t>How to Implement DevOps: The CAMS Approach</a:t>
            </a:r>
          </a:p>
          <a:p>
            <a:r>
              <a:rPr lang="en-US" dirty="0"/>
              <a:t>https://shadow-</a:t>
            </a:r>
            <a:r>
              <a:rPr lang="en-US" dirty="0" err="1"/>
              <a:t>soft.com</a:t>
            </a:r>
            <a:r>
              <a:rPr lang="en-US" dirty="0"/>
              <a:t>/how-to-implement-</a:t>
            </a:r>
            <a:r>
              <a:rPr lang="en-US" dirty="0" err="1"/>
              <a:t>devops</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3E36D371-592B-1340-927A-49A948A1E8ED}" type="slidenum">
              <a:rPr lang="en-US" smtClean="0"/>
              <a:t>11</a:t>
            </a:fld>
            <a:endParaRPr lang="en-US"/>
          </a:p>
        </p:txBody>
      </p:sp>
    </p:spTree>
    <p:extLst>
      <p:ext uri="{BB962C8B-B14F-4D97-AF65-F5344CB8AC3E}">
        <p14:creationId xmlns:p14="http://schemas.microsoft.com/office/powerpoint/2010/main" val="15895711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4D069-F50D-8B45-98B4-70E657A5FE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A900C6-52D3-0047-9778-12200B0FE6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B2795B-9465-794F-971E-340D24DF0107}"/>
              </a:ext>
            </a:extLst>
          </p:cNvPr>
          <p:cNvSpPr>
            <a:spLocks noGrp="1"/>
          </p:cNvSpPr>
          <p:nvPr>
            <p:ph type="dt" sz="half" idx="10"/>
          </p:nvPr>
        </p:nvSpPr>
        <p:spPr/>
        <p:txBody>
          <a:bodyPr/>
          <a:lstStyle/>
          <a:p>
            <a:fld id="{8C1FA865-7534-3947-858C-67E4BD0D9B2E}" type="datetimeFigureOut">
              <a:rPr lang="en-US" smtClean="0"/>
              <a:t>4/25/18</a:t>
            </a:fld>
            <a:endParaRPr lang="en-US"/>
          </a:p>
        </p:txBody>
      </p:sp>
      <p:sp>
        <p:nvSpPr>
          <p:cNvPr id="5" name="Footer Placeholder 4">
            <a:extLst>
              <a:ext uri="{FF2B5EF4-FFF2-40B4-BE49-F238E27FC236}">
                <a16:creationId xmlns:a16="http://schemas.microsoft.com/office/drawing/2014/main" id="{D4667351-45AC-EA47-AD3F-26F0ED7D8B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A83341-3D41-6844-BE25-B2F2BDFDD025}"/>
              </a:ext>
            </a:extLst>
          </p:cNvPr>
          <p:cNvSpPr>
            <a:spLocks noGrp="1"/>
          </p:cNvSpPr>
          <p:nvPr>
            <p:ph type="sldNum" sz="quarter" idx="12"/>
          </p:nvPr>
        </p:nvSpPr>
        <p:spPr/>
        <p:txBody>
          <a:bodyPr/>
          <a:lstStyle/>
          <a:p>
            <a:fld id="{0F1CC616-6FA1-6043-BC54-E468AB9C42A2}" type="slidenum">
              <a:rPr lang="en-US" smtClean="0"/>
              <a:t>‹#›</a:t>
            </a:fld>
            <a:endParaRPr lang="en-US"/>
          </a:p>
        </p:txBody>
      </p:sp>
    </p:spTree>
    <p:extLst>
      <p:ext uri="{BB962C8B-B14F-4D97-AF65-F5344CB8AC3E}">
        <p14:creationId xmlns:p14="http://schemas.microsoft.com/office/powerpoint/2010/main" val="202911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F88D-6EBB-5447-9A69-056EA0B197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CE014A-6550-BA4C-8D82-BE022ED0D44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5E2A1B-F738-514B-ACFC-6405C8413436}"/>
              </a:ext>
            </a:extLst>
          </p:cNvPr>
          <p:cNvSpPr>
            <a:spLocks noGrp="1"/>
          </p:cNvSpPr>
          <p:nvPr>
            <p:ph type="dt" sz="half" idx="10"/>
          </p:nvPr>
        </p:nvSpPr>
        <p:spPr/>
        <p:txBody>
          <a:bodyPr/>
          <a:lstStyle/>
          <a:p>
            <a:fld id="{8C1FA865-7534-3947-858C-67E4BD0D9B2E}" type="datetimeFigureOut">
              <a:rPr lang="en-US" smtClean="0"/>
              <a:t>4/25/18</a:t>
            </a:fld>
            <a:endParaRPr lang="en-US"/>
          </a:p>
        </p:txBody>
      </p:sp>
      <p:sp>
        <p:nvSpPr>
          <p:cNvPr id="5" name="Footer Placeholder 4">
            <a:extLst>
              <a:ext uri="{FF2B5EF4-FFF2-40B4-BE49-F238E27FC236}">
                <a16:creationId xmlns:a16="http://schemas.microsoft.com/office/drawing/2014/main" id="{E9161110-8955-FE4A-BA78-CD85AD43E0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F576E1-32D3-FB48-A16B-F11C2C8D2B7B}"/>
              </a:ext>
            </a:extLst>
          </p:cNvPr>
          <p:cNvSpPr>
            <a:spLocks noGrp="1"/>
          </p:cNvSpPr>
          <p:nvPr>
            <p:ph type="sldNum" sz="quarter" idx="12"/>
          </p:nvPr>
        </p:nvSpPr>
        <p:spPr/>
        <p:txBody>
          <a:bodyPr/>
          <a:lstStyle/>
          <a:p>
            <a:fld id="{0F1CC616-6FA1-6043-BC54-E468AB9C42A2}" type="slidenum">
              <a:rPr lang="en-US" smtClean="0"/>
              <a:t>‹#›</a:t>
            </a:fld>
            <a:endParaRPr lang="en-US"/>
          </a:p>
        </p:txBody>
      </p:sp>
    </p:spTree>
    <p:extLst>
      <p:ext uri="{BB962C8B-B14F-4D97-AF65-F5344CB8AC3E}">
        <p14:creationId xmlns:p14="http://schemas.microsoft.com/office/powerpoint/2010/main" val="3585177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7D9622-155B-D044-9890-706FFC61E3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A083E4-FFFC-E94E-A471-77EF3AF41A3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04EAA0-9D75-5243-9689-F0FAD70B9420}"/>
              </a:ext>
            </a:extLst>
          </p:cNvPr>
          <p:cNvSpPr>
            <a:spLocks noGrp="1"/>
          </p:cNvSpPr>
          <p:nvPr>
            <p:ph type="dt" sz="half" idx="10"/>
          </p:nvPr>
        </p:nvSpPr>
        <p:spPr/>
        <p:txBody>
          <a:bodyPr/>
          <a:lstStyle/>
          <a:p>
            <a:fld id="{8C1FA865-7534-3947-858C-67E4BD0D9B2E}" type="datetimeFigureOut">
              <a:rPr lang="en-US" smtClean="0"/>
              <a:t>4/25/18</a:t>
            </a:fld>
            <a:endParaRPr lang="en-US"/>
          </a:p>
        </p:txBody>
      </p:sp>
      <p:sp>
        <p:nvSpPr>
          <p:cNvPr id="5" name="Footer Placeholder 4">
            <a:extLst>
              <a:ext uri="{FF2B5EF4-FFF2-40B4-BE49-F238E27FC236}">
                <a16:creationId xmlns:a16="http://schemas.microsoft.com/office/drawing/2014/main" id="{5C66C13C-BD86-304F-8FE0-A088FB6422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C2BC39-F330-014F-9E54-0747A520D73D}"/>
              </a:ext>
            </a:extLst>
          </p:cNvPr>
          <p:cNvSpPr>
            <a:spLocks noGrp="1"/>
          </p:cNvSpPr>
          <p:nvPr>
            <p:ph type="sldNum" sz="quarter" idx="12"/>
          </p:nvPr>
        </p:nvSpPr>
        <p:spPr/>
        <p:txBody>
          <a:bodyPr/>
          <a:lstStyle/>
          <a:p>
            <a:fld id="{0F1CC616-6FA1-6043-BC54-E468AB9C42A2}" type="slidenum">
              <a:rPr lang="en-US" smtClean="0"/>
              <a:t>‹#›</a:t>
            </a:fld>
            <a:endParaRPr lang="en-US"/>
          </a:p>
        </p:txBody>
      </p:sp>
    </p:spTree>
    <p:extLst>
      <p:ext uri="{BB962C8B-B14F-4D97-AF65-F5344CB8AC3E}">
        <p14:creationId xmlns:p14="http://schemas.microsoft.com/office/powerpoint/2010/main" val="492944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5237B-29AE-1447-A561-10F4C5EA49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59CE78-6F0D-6342-A89D-38FBD57F6B1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C05BF2-3878-8C42-A399-B398A69EE535}"/>
              </a:ext>
            </a:extLst>
          </p:cNvPr>
          <p:cNvSpPr>
            <a:spLocks noGrp="1"/>
          </p:cNvSpPr>
          <p:nvPr>
            <p:ph type="dt" sz="half" idx="10"/>
          </p:nvPr>
        </p:nvSpPr>
        <p:spPr/>
        <p:txBody>
          <a:bodyPr/>
          <a:lstStyle/>
          <a:p>
            <a:fld id="{8C1FA865-7534-3947-858C-67E4BD0D9B2E}" type="datetimeFigureOut">
              <a:rPr lang="en-US" smtClean="0"/>
              <a:t>4/25/18</a:t>
            </a:fld>
            <a:endParaRPr lang="en-US"/>
          </a:p>
        </p:txBody>
      </p:sp>
      <p:sp>
        <p:nvSpPr>
          <p:cNvPr id="5" name="Footer Placeholder 4">
            <a:extLst>
              <a:ext uri="{FF2B5EF4-FFF2-40B4-BE49-F238E27FC236}">
                <a16:creationId xmlns:a16="http://schemas.microsoft.com/office/drawing/2014/main" id="{22A5316E-36D7-FA48-B22F-F20387CAC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FE9C2-D13D-354E-AA65-93E3705C7CAB}"/>
              </a:ext>
            </a:extLst>
          </p:cNvPr>
          <p:cNvSpPr>
            <a:spLocks noGrp="1"/>
          </p:cNvSpPr>
          <p:nvPr>
            <p:ph type="sldNum" sz="quarter" idx="12"/>
          </p:nvPr>
        </p:nvSpPr>
        <p:spPr/>
        <p:txBody>
          <a:bodyPr/>
          <a:lstStyle/>
          <a:p>
            <a:fld id="{0F1CC616-6FA1-6043-BC54-E468AB9C42A2}" type="slidenum">
              <a:rPr lang="en-US" smtClean="0"/>
              <a:t>‹#›</a:t>
            </a:fld>
            <a:endParaRPr lang="en-US"/>
          </a:p>
        </p:txBody>
      </p:sp>
    </p:spTree>
    <p:extLst>
      <p:ext uri="{BB962C8B-B14F-4D97-AF65-F5344CB8AC3E}">
        <p14:creationId xmlns:p14="http://schemas.microsoft.com/office/powerpoint/2010/main" val="2382227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2512C-57C5-FB46-A9BE-90E57D58A5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CA9E10-55EC-714B-85A4-9C3C6D2272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FE47637-F42A-674B-9D9A-DC7EF569F036}"/>
              </a:ext>
            </a:extLst>
          </p:cNvPr>
          <p:cNvSpPr>
            <a:spLocks noGrp="1"/>
          </p:cNvSpPr>
          <p:nvPr>
            <p:ph type="dt" sz="half" idx="10"/>
          </p:nvPr>
        </p:nvSpPr>
        <p:spPr/>
        <p:txBody>
          <a:bodyPr/>
          <a:lstStyle/>
          <a:p>
            <a:fld id="{8C1FA865-7534-3947-858C-67E4BD0D9B2E}" type="datetimeFigureOut">
              <a:rPr lang="en-US" smtClean="0"/>
              <a:t>4/25/18</a:t>
            </a:fld>
            <a:endParaRPr lang="en-US"/>
          </a:p>
        </p:txBody>
      </p:sp>
      <p:sp>
        <p:nvSpPr>
          <p:cNvPr id="5" name="Footer Placeholder 4">
            <a:extLst>
              <a:ext uri="{FF2B5EF4-FFF2-40B4-BE49-F238E27FC236}">
                <a16:creationId xmlns:a16="http://schemas.microsoft.com/office/drawing/2014/main" id="{87F83993-9F45-5345-848D-F5D9AF3569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C29165-373A-F149-9E11-657A5DFB04F5}"/>
              </a:ext>
            </a:extLst>
          </p:cNvPr>
          <p:cNvSpPr>
            <a:spLocks noGrp="1"/>
          </p:cNvSpPr>
          <p:nvPr>
            <p:ph type="sldNum" sz="quarter" idx="12"/>
          </p:nvPr>
        </p:nvSpPr>
        <p:spPr/>
        <p:txBody>
          <a:bodyPr/>
          <a:lstStyle/>
          <a:p>
            <a:fld id="{0F1CC616-6FA1-6043-BC54-E468AB9C42A2}" type="slidenum">
              <a:rPr lang="en-US" smtClean="0"/>
              <a:t>‹#›</a:t>
            </a:fld>
            <a:endParaRPr lang="en-US"/>
          </a:p>
        </p:txBody>
      </p:sp>
    </p:spTree>
    <p:extLst>
      <p:ext uri="{BB962C8B-B14F-4D97-AF65-F5344CB8AC3E}">
        <p14:creationId xmlns:p14="http://schemas.microsoft.com/office/powerpoint/2010/main" val="3114351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41188-88A5-9B43-97C6-A7B36EE519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D81C88-C171-BE4B-B8A6-252ED645126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0C75B5-9502-CC4F-9E16-E97EE739E0C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BF223C-6D38-0342-AA2D-DC347CB187EC}"/>
              </a:ext>
            </a:extLst>
          </p:cNvPr>
          <p:cNvSpPr>
            <a:spLocks noGrp="1"/>
          </p:cNvSpPr>
          <p:nvPr>
            <p:ph type="dt" sz="half" idx="10"/>
          </p:nvPr>
        </p:nvSpPr>
        <p:spPr/>
        <p:txBody>
          <a:bodyPr/>
          <a:lstStyle/>
          <a:p>
            <a:fld id="{8C1FA865-7534-3947-858C-67E4BD0D9B2E}" type="datetimeFigureOut">
              <a:rPr lang="en-US" smtClean="0"/>
              <a:t>4/25/18</a:t>
            </a:fld>
            <a:endParaRPr lang="en-US"/>
          </a:p>
        </p:txBody>
      </p:sp>
      <p:sp>
        <p:nvSpPr>
          <p:cNvPr id="6" name="Footer Placeholder 5">
            <a:extLst>
              <a:ext uri="{FF2B5EF4-FFF2-40B4-BE49-F238E27FC236}">
                <a16:creationId xmlns:a16="http://schemas.microsoft.com/office/drawing/2014/main" id="{DF19C9C4-9ADD-544D-B2CC-58E17829ED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2E6829-1A62-CA48-90AF-8B6736DBBD85}"/>
              </a:ext>
            </a:extLst>
          </p:cNvPr>
          <p:cNvSpPr>
            <a:spLocks noGrp="1"/>
          </p:cNvSpPr>
          <p:nvPr>
            <p:ph type="sldNum" sz="quarter" idx="12"/>
          </p:nvPr>
        </p:nvSpPr>
        <p:spPr/>
        <p:txBody>
          <a:bodyPr/>
          <a:lstStyle/>
          <a:p>
            <a:fld id="{0F1CC616-6FA1-6043-BC54-E468AB9C42A2}" type="slidenum">
              <a:rPr lang="en-US" smtClean="0"/>
              <a:t>‹#›</a:t>
            </a:fld>
            <a:endParaRPr lang="en-US"/>
          </a:p>
        </p:txBody>
      </p:sp>
    </p:spTree>
    <p:extLst>
      <p:ext uri="{BB962C8B-B14F-4D97-AF65-F5344CB8AC3E}">
        <p14:creationId xmlns:p14="http://schemas.microsoft.com/office/powerpoint/2010/main" val="1717944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2635-8FF8-AB44-AE90-2855226699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94A6E4-89F4-EB46-AC6A-B7E1E6CFB2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F39FE67-51C7-8C47-A9F7-76E5C3A20DD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B477C2-4A53-3E4B-90F3-5454C4F4DD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6074B30-BFAE-6848-B327-CAD5E79E850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75AA64-4AFE-5E47-B18F-39DAB34F0B4C}"/>
              </a:ext>
            </a:extLst>
          </p:cNvPr>
          <p:cNvSpPr>
            <a:spLocks noGrp="1"/>
          </p:cNvSpPr>
          <p:nvPr>
            <p:ph type="dt" sz="half" idx="10"/>
          </p:nvPr>
        </p:nvSpPr>
        <p:spPr/>
        <p:txBody>
          <a:bodyPr/>
          <a:lstStyle/>
          <a:p>
            <a:fld id="{8C1FA865-7534-3947-858C-67E4BD0D9B2E}" type="datetimeFigureOut">
              <a:rPr lang="en-US" smtClean="0"/>
              <a:t>4/25/18</a:t>
            </a:fld>
            <a:endParaRPr lang="en-US"/>
          </a:p>
        </p:txBody>
      </p:sp>
      <p:sp>
        <p:nvSpPr>
          <p:cNvPr id="8" name="Footer Placeholder 7">
            <a:extLst>
              <a:ext uri="{FF2B5EF4-FFF2-40B4-BE49-F238E27FC236}">
                <a16:creationId xmlns:a16="http://schemas.microsoft.com/office/drawing/2014/main" id="{3DA06F39-A6D7-6F48-A898-18E0FF57DF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38E525-23DE-7343-827C-BBE425803806}"/>
              </a:ext>
            </a:extLst>
          </p:cNvPr>
          <p:cNvSpPr>
            <a:spLocks noGrp="1"/>
          </p:cNvSpPr>
          <p:nvPr>
            <p:ph type="sldNum" sz="quarter" idx="12"/>
          </p:nvPr>
        </p:nvSpPr>
        <p:spPr/>
        <p:txBody>
          <a:bodyPr/>
          <a:lstStyle/>
          <a:p>
            <a:fld id="{0F1CC616-6FA1-6043-BC54-E468AB9C42A2}" type="slidenum">
              <a:rPr lang="en-US" smtClean="0"/>
              <a:t>‹#›</a:t>
            </a:fld>
            <a:endParaRPr lang="en-US"/>
          </a:p>
        </p:txBody>
      </p:sp>
    </p:spTree>
    <p:extLst>
      <p:ext uri="{BB962C8B-B14F-4D97-AF65-F5344CB8AC3E}">
        <p14:creationId xmlns:p14="http://schemas.microsoft.com/office/powerpoint/2010/main" val="3348138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356CB-FB61-0F4F-A092-1FE9EF1F6E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8F1746-95C4-D246-8305-55DFF551B196}"/>
              </a:ext>
            </a:extLst>
          </p:cNvPr>
          <p:cNvSpPr>
            <a:spLocks noGrp="1"/>
          </p:cNvSpPr>
          <p:nvPr>
            <p:ph type="dt" sz="half" idx="10"/>
          </p:nvPr>
        </p:nvSpPr>
        <p:spPr/>
        <p:txBody>
          <a:bodyPr/>
          <a:lstStyle/>
          <a:p>
            <a:fld id="{8C1FA865-7534-3947-858C-67E4BD0D9B2E}" type="datetimeFigureOut">
              <a:rPr lang="en-US" smtClean="0"/>
              <a:t>4/25/18</a:t>
            </a:fld>
            <a:endParaRPr lang="en-US"/>
          </a:p>
        </p:txBody>
      </p:sp>
      <p:sp>
        <p:nvSpPr>
          <p:cNvPr id="4" name="Footer Placeholder 3">
            <a:extLst>
              <a:ext uri="{FF2B5EF4-FFF2-40B4-BE49-F238E27FC236}">
                <a16:creationId xmlns:a16="http://schemas.microsoft.com/office/drawing/2014/main" id="{2E0020DF-DCE2-3140-BEF2-C9DBAE6D76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DABB4C-F88F-4D4B-90AC-357AC74D3F0E}"/>
              </a:ext>
            </a:extLst>
          </p:cNvPr>
          <p:cNvSpPr>
            <a:spLocks noGrp="1"/>
          </p:cNvSpPr>
          <p:nvPr>
            <p:ph type="sldNum" sz="quarter" idx="12"/>
          </p:nvPr>
        </p:nvSpPr>
        <p:spPr/>
        <p:txBody>
          <a:bodyPr/>
          <a:lstStyle/>
          <a:p>
            <a:fld id="{0F1CC616-6FA1-6043-BC54-E468AB9C42A2}" type="slidenum">
              <a:rPr lang="en-US" smtClean="0"/>
              <a:t>‹#›</a:t>
            </a:fld>
            <a:endParaRPr lang="en-US"/>
          </a:p>
        </p:txBody>
      </p:sp>
    </p:spTree>
    <p:extLst>
      <p:ext uri="{BB962C8B-B14F-4D97-AF65-F5344CB8AC3E}">
        <p14:creationId xmlns:p14="http://schemas.microsoft.com/office/powerpoint/2010/main" val="3151956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CFAC9B-BF88-764A-869E-FAF86EDC102B}"/>
              </a:ext>
            </a:extLst>
          </p:cNvPr>
          <p:cNvSpPr>
            <a:spLocks noGrp="1"/>
          </p:cNvSpPr>
          <p:nvPr>
            <p:ph type="dt" sz="half" idx="10"/>
          </p:nvPr>
        </p:nvSpPr>
        <p:spPr/>
        <p:txBody>
          <a:bodyPr/>
          <a:lstStyle/>
          <a:p>
            <a:fld id="{8C1FA865-7534-3947-858C-67E4BD0D9B2E}" type="datetimeFigureOut">
              <a:rPr lang="en-US" smtClean="0"/>
              <a:t>4/25/18</a:t>
            </a:fld>
            <a:endParaRPr lang="en-US"/>
          </a:p>
        </p:txBody>
      </p:sp>
      <p:sp>
        <p:nvSpPr>
          <p:cNvPr id="3" name="Footer Placeholder 2">
            <a:extLst>
              <a:ext uri="{FF2B5EF4-FFF2-40B4-BE49-F238E27FC236}">
                <a16:creationId xmlns:a16="http://schemas.microsoft.com/office/drawing/2014/main" id="{03AF89B8-31A8-8448-94EF-81C78583FE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FD7428-776E-9345-8BB5-0A426A8BA318}"/>
              </a:ext>
            </a:extLst>
          </p:cNvPr>
          <p:cNvSpPr>
            <a:spLocks noGrp="1"/>
          </p:cNvSpPr>
          <p:nvPr>
            <p:ph type="sldNum" sz="quarter" idx="12"/>
          </p:nvPr>
        </p:nvSpPr>
        <p:spPr/>
        <p:txBody>
          <a:bodyPr/>
          <a:lstStyle/>
          <a:p>
            <a:fld id="{0F1CC616-6FA1-6043-BC54-E468AB9C42A2}" type="slidenum">
              <a:rPr lang="en-US" smtClean="0"/>
              <a:t>‹#›</a:t>
            </a:fld>
            <a:endParaRPr lang="en-US"/>
          </a:p>
        </p:txBody>
      </p:sp>
    </p:spTree>
    <p:extLst>
      <p:ext uri="{BB962C8B-B14F-4D97-AF65-F5344CB8AC3E}">
        <p14:creationId xmlns:p14="http://schemas.microsoft.com/office/powerpoint/2010/main" val="41793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4666A-39BE-BD43-8A6A-E6124EFE93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728E22-114B-F74A-8211-17CD02EC93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F24F64-141F-B346-A02F-9852BBA913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94A872C-88E6-0E4A-9982-4629880CF30C}"/>
              </a:ext>
            </a:extLst>
          </p:cNvPr>
          <p:cNvSpPr>
            <a:spLocks noGrp="1"/>
          </p:cNvSpPr>
          <p:nvPr>
            <p:ph type="dt" sz="half" idx="10"/>
          </p:nvPr>
        </p:nvSpPr>
        <p:spPr/>
        <p:txBody>
          <a:bodyPr/>
          <a:lstStyle/>
          <a:p>
            <a:fld id="{8C1FA865-7534-3947-858C-67E4BD0D9B2E}" type="datetimeFigureOut">
              <a:rPr lang="en-US" smtClean="0"/>
              <a:t>4/25/18</a:t>
            </a:fld>
            <a:endParaRPr lang="en-US"/>
          </a:p>
        </p:txBody>
      </p:sp>
      <p:sp>
        <p:nvSpPr>
          <p:cNvPr id="6" name="Footer Placeholder 5">
            <a:extLst>
              <a:ext uri="{FF2B5EF4-FFF2-40B4-BE49-F238E27FC236}">
                <a16:creationId xmlns:a16="http://schemas.microsoft.com/office/drawing/2014/main" id="{A0BABF5D-5C3F-894B-931B-FECAD85C73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8EEE17-507A-0B48-8F5A-952BB5970A37}"/>
              </a:ext>
            </a:extLst>
          </p:cNvPr>
          <p:cNvSpPr>
            <a:spLocks noGrp="1"/>
          </p:cNvSpPr>
          <p:nvPr>
            <p:ph type="sldNum" sz="quarter" idx="12"/>
          </p:nvPr>
        </p:nvSpPr>
        <p:spPr/>
        <p:txBody>
          <a:bodyPr/>
          <a:lstStyle/>
          <a:p>
            <a:fld id="{0F1CC616-6FA1-6043-BC54-E468AB9C42A2}" type="slidenum">
              <a:rPr lang="en-US" smtClean="0"/>
              <a:t>‹#›</a:t>
            </a:fld>
            <a:endParaRPr lang="en-US"/>
          </a:p>
        </p:txBody>
      </p:sp>
    </p:spTree>
    <p:extLst>
      <p:ext uri="{BB962C8B-B14F-4D97-AF65-F5344CB8AC3E}">
        <p14:creationId xmlns:p14="http://schemas.microsoft.com/office/powerpoint/2010/main" val="319405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A6804-15B6-1E4E-BA3E-F9C8BA3259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44E991-EBC1-1A47-B9D3-72B9B88075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2CA4AA-2E50-1C48-B205-E91F91E711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7600725-AAD6-2A41-92D5-719F636A8FE1}"/>
              </a:ext>
            </a:extLst>
          </p:cNvPr>
          <p:cNvSpPr>
            <a:spLocks noGrp="1"/>
          </p:cNvSpPr>
          <p:nvPr>
            <p:ph type="dt" sz="half" idx="10"/>
          </p:nvPr>
        </p:nvSpPr>
        <p:spPr/>
        <p:txBody>
          <a:bodyPr/>
          <a:lstStyle/>
          <a:p>
            <a:fld id="{8C1FA865-7534-3947-858C-67E4BD0D9B2E}" type="datetimeFigureOut">
              <a:rPr lang="en-US" smtClean="0"/>
              <a:t>4/25/18</a:t>
            </a:fld>
            <a:endParaRPr lang="en-US"/>
          </a:p>
        </p:txBody>
      </p:sp>
      <p:sp>
        <p:nvSpPr>
          <p:cNvPr id="6" name="Footer Placeholder 5">
            <a:extLst>
              <a:ext uri="{FF2B5EF4-FFF2-40B4-BE49-F238E27FC236}">
                <a16:creationId xmlns:a16="http://schemas.microsoft.com/office/drawing/2014/main" id="{E2E4FD89-BD27-6D4B-AA69-7D5D21D072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DE837D-30E3-2D41-9671-F26BEFF5D86A}"/>
              </a:ext>
            </a:extLst>
          </p:cNvPr>
          <p:cNvSpPr>
            <a:spLocks noGrp="1"/>
          </p:cNvSpPr>
          <p:nvPr>
            <p:ph type="sldNum" sz="quarter" idx="12"/>
          </p:nvPr>
        </p:nvSpPr>
        <p:spPr/>
        <p:txBody>
          <a:bodyPr/>
          <a:lstStyle/>
          <a:p>
            <a:fld id="{0F1CC616-6FA1-6043-BC54-E468AB9C42A2}" type="slidenum">
              <a:rPr lang="en-US" smtClean="0"/>
              <a:t>‹#›</a:t>
            </a:fld>
            <a:endParaRPr lang="en-US"/>
          </a:p>
        </p:txBody>
      </p:sp>
    </p:spTree>
    <p:extLst>
      <p:ext uri="{BB962C8B-B14F-4D97-AF65-F5344CB8AC3E}">
        <p14:creationId xmlns:p14="http://schemas.microsoft.com/office/powerpoint/2010/main" val="715001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0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314E09-47BB-AE4B-9C1B-F76BA33A24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CB4193-632F-DC40-B6A8-740B6B273B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4F31DC-E9E6-8A46-9C26-7D5A54E172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1FA865-7534-3947-858C-67E4BD0D9B2E}" type="datetimeFigureOut">
              <a:rPr lang="en-US" smtClean="0"/>
              <a:t>4/25/18</a:t>
            </a:fld>
            <a:endParaRPr lang="en-US"/>
          </a:p>
        </p:txBody>
      </p:sp>
      <p:sp>
        <p:nvSpPr>
          <p:cNvPr id="5" name="Footer Placeholder 4">
            <a:extLst>
              <a:ext uri="{FF2B5EF4-FFF2-40B4-BE49-F238E27FC236}">
                <a16:creationId xmlns:a16="http://schemas.microsoft.com/office/drawing/2014/main" id="{C35AC8F3-4768-C54D-AB87-08AAC5852C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8240D6-6655-7E43-A303-271A5CCEFE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CC616-6FA1-6043-BC54-E468AB9C42A2}" type="slidenum">
              <a:rPr lang="en-US" smtClean="0"/>
              <a:t>‹#›</a:t>
            </a:fld>
            <a:endParaRPr lang="en-US"/>
          </a:p>
        </p:txBody>
      </p:sp>
    </p:spTree>
    <p:extLst>
      <p:ext uri="{BB962C8B-B14F-4D97-AF65-F5344CB8AC3E}">
        <p14:creationId xmlns:p14="http://schemas.microsoft.com/office/powerpoint/2010/main" val="887974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tiff"/><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lynda.com/Operating-Systems-tutorials/DevOps-Fundamentals/508618-2.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www.lynda.com/IT-Infrastructure-tutorials/DevOps-Foundations-Continuous-DeliveryContinuous-Integration/606079-2.html" TargetMode="External"/><Relationship Id="rId4" Type="http://schemas.openxmlformats.org/officeDocument/2006/relationships/hyperlink" Target="https://www.lynda.com/IT-Infrastructure-tutorials/DevOps-Foundations-Infrastructure-Automation/574705-2.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tiff"/><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481" name="标题 6"/>
          <p:cNvSpPr>
            <a:spLocks noGrp="1"/>
          </p:cNvSpPr>
          <p:nvPr>
            <p:ph type="ctrTitle" idx="4294967295"/>
          </p:nvPr>
        </p:nvSpPr>
        <p:spPr>
          <a:xfrm>
            <a:off x="0" y="5449887"/>
            <a:ext cx="12192000" cy="1408113"/>
          </a:xfrm>
          <a:solidFill>
            <a:srgbClr val="FFFFFF">
              <a:alpha val="75294"/>
            </a:srgbClr>
          </a:solidFill>
        </p:spPr>
        <p:txBody>
          <a:bodyPr anchorCtr="1">
            <a:noAutofit/>
          </a:bodyPr>
          <a:lstStyle/>
          <a:p>
            <a:r>
              <a:rPr lang="en-US" altLang="zh-CN" sz="5333" b="1" dirty="0">
                <a:solidFill>
                  <a:srgbClr val="C00000"/>
                </a:solidFill>
                <a:latin typeface="Rockwell Extra Bold" panose="02060903040505020403" pitchFamily="18" charset="0"/>
              </a:rPr>
              <a:t>Connected Samurais</a:t>
            </a:r>
            <a:br>
              <a:rPr lang="en-US" altLang="zh-CN" sz="3491" b="1" dirty="0">
                <a:solidFill>
                  <a:srgbClr val="C00000"/>
                </a:solidFill>
                <a:latin typeface="Rockwell Extra Bold" panose="02060903040505020403" pitchFamily="18" charset="0"/>
              </a:rPr>
            </a:br>
            <a:r>
              <a:rPr lang="en-US" altLang="zh-CN" sz="3491" b="1" dirty="0">
                <a:solidFill>
                  <a:srgbClr val="C00000"/>
                </a:solidFill>
                <a:latin typeface="Rockwell Extra Bold" panose="02060903040505020403" pitchFamily="18" charset="0"/>
              </a:rPr>
              <a:t>Continuous Integration and Delivery</a:t>
            </a:r>
            <a:endParaRPr lang="zh-CN" altLang="en-US" sz="1455" dirty="0">
              <a:solidFill>
                <a:srgbClr val="C00000"/>
              </a:solidFill>
              <a:latin typeface="Rockwell" panose="02060603020205020403" pitchFamily="18" charset="0"/>
            </a:endParaRPr>
          </a:p>
        </p:txBody>
      </p:sp>
    </p:spTree>
    <p:extLst>
      <p:ext uri="{BB962C8B-B14F-4D97-AF65-F5344CB8AC3E}">
        <p14:creationId xmlns:p14="http://schemas.microsoft.com/office/powerpoint/2010/main" val="3720777721"/>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D24B0-8E2C-CF4D-BB4B-4D72A3FE4495}"/>
              </a:ext>
            </a:extLst>
          </p:cNvPr>
          <p:cNvSpPr>
            <a:spLocks noGrp="1"/>
          </p:cNvSpPr>
          <p:nvPr>
            <p:ph type="title"/>
          </p:nvPr>
        </p:nvSpPr>
        <p:spPr/>
        <p:txBody>
          <a:bodyPr/>
          <a:lstStyle/>
          <a:p>
            <a:r>
              <a:rPr lang="en-US" dirty="0"/>
              <a:t>Measurement</a:t>
            </a:r>
          </a:p>
        </p:txBody>
      </p:sp>
      <p:sp>
        <p:nvSpPr>
          <p:cNvPr id="4" name="Content Placeholder 3">
            <a:extLst>
              <a:ext uri="{FF2B5EF4-FFF2-40B4-BE49-F238E27FC236}">
                <a16:creationId xmlns:a16="http://schemas.microsoft.com/office/drawing/2014/main" id="{96DF8836-65CC-1A40-A63F-977A7DB905D4}"/>
              </a:ext>
            </a:extLst>
          </p:cNvPr>
          <p:cNvSpPr>
            <a:spLocks noGrp="1"/>
          </p:cNvSpPr>
          <p:nvPr>
            <p:ph idx="1"/>
          </p:nvPr>
        </p:nvSpPr>
        <p:spPr/>
        <p:txBody>
          <a:bodyPr/>
          <a:lstStyle/>
          <a:p>
            <a:r>
              <a:rPr lang="en-US" dirty="0"/>
              <a:t>Measurement allows us visibility to our performance</a:t>
            </a:r>
          </a:p>
          <a:p>
            <a:r>
              <a:rPr lang="en-US" dirty="0"/>
              <a:t>Errors are expected and provide learning opportunities</a:t>
            </a:r>
          </a:p>
          <a:p>
            <a:r>
              <a:rPr lang="en-US" dirty="0"/>
              <a:t>DevOps is a culture of constant improvement</a:t>
            </a:r>
          </a:p>
          <a:p>
            <a:r>
              <a:rPr lang="en-US" dirty="0"/>
              <a:t>Measurement allows us to identify waste</a:t>
            </a:r>
          </a:p>
          <a:p>
            <a:r>
              <a:rPr lang="en-US" dirty="0"/>
              <a:t>Measurement allows teams to align incentives</a:t>
            </a:r>
          </a:p>
        </p:txBody>
      </p:sp>
    </p:spTree>
    <p:extLst>
      <p:ext uri="{BB962C8B-B14F-4D97-AF65-F5344CB8AC3E}">
        <p14:creationId xmlns:p14="http://schemas.microsoft.com/office/powerpoint/2010/main" val="353938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D24B0-8E2C-CF4D-BB4B-4D72A3FE4495}"/>
              </a:ext>
            </a:extLst>
          </p:cNvPr>
          <p:cNvSpPr>
            <a:spLocks noGrp="1"/>
          </p:cNvSpPr>
          <p:nvPr>
            <p:ph type="title"/>
          </p:nvPr>
        </p:nvSpPr>
        <p:spPr/>
        <p:txBody>
          <a:bodyPr/>
          <a:lstStyle/>
          <a:p>
            <a:r>
              <a:rPr lang="en-US" dirty="0"/>
              <a:t>Sharing</a:t>
            </a:r>
          </a:p>
        </p:txBody>
      </p:sp>
      <p:sp>
        <p:nvSpPr>
          <p:cNvPr id="4" name="Content Placeholder 3">
            <a:extLst>
              <a:ext uri="{FF2B5EF4-FFF2-40B4-BE49-F238E27FC236}">
                <a16:creationId xmlns:a16="http://schemas.microsoft.com/office/drawing/2014/main" id="{96DF8836-65CC-1A40-A63F-977A7DB905D4}"/>
              </a:ext>
            </a:extLst>
          </p:cNvPr>
          <p:cNvSpPr>
            <a:spLocks noGrp="1"/>
          </p:cNvSpPr>
          <p:nvPr>
            <p:ph idx="1"/>
          </p:nvPr>
        </p:nvSpPr>
        <p:spPr/>
        <p:txBody>
          <a:bodyPr/>
          <a:lstStyle/>
          <a:p>
            <a:r>
              <a:rPr lang="en-US" dirty="0"/>
              <a:t>Sharing requires a blame-free environment</a:t>
            </a:r>
          </a:p>
          <a:p>
            <a:pPr lvl="1"/>
            <a:r>
              <a:rPr lang="en-US" dirty="0"/>
              <a:t>Focus on identifying the problem rather than placing blame</a:t>
            </a:r>
          </a:p>
          <a:p>
            <a:r>
              <a:rPr lang="en-US" dirty="0"/>
              <a:t>A blameless culture is a culture of sharing</a:t>
            </a:r>
          </a:p>
          <a:p>
            <a:r>
              <a:rPr lang="en-US" dirty="0"/>
              <a:t>Generative organizations have good information flow</a:t>
            </a:r>
          </a:p>
          <a:p>
            <a:r>
              <a:rPr lang="en-US" dirty="0"/>
              <a:t>Generative organizations demonstrate high cooperation and trust</a:t>
            </a:r>
          </a:p>
          <a:p>
            <a:r>
              <a:rPr lang="en-US" dirty="0"/>
              <a:t>Sharing allows us to communicate, cooperate and learn from each other</a:t>
            </a:r>
          </a:p>
          <a:p>
            <a:endParaRPr lang="en-US" dirty="0"/>
          </a:p>
        </p:txBody>
      </p:sp>
    </p:spTree>
    <p:extLst>
      <p:ext uri="{BB962C8B-B14F-4D97-AF65-F5344CB8AC3E}">
        <p14:creationId xmlns:p14="http://schemas.microsoft.com/office/powerpoint/2010/main" val="2234286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D24B0-8E2C-CF4D-BB4B-4D72A3FE4495}"/>
              </a:ext>
            </a:extLst>
          </p:cNvPr>
          <p:cNvSpPr>
            <a:spLocks noGrp="1"/>
          </p:cNvSpPr>
          <p:nvPr>
            <p:ph type="title"/>
          </p:nvPr>
        </p:nvSpPr>
        <p:spPr/>
        <p:txBody>
          <a:bodyPr/>
          <a:lstStyle/>
          <a:p>
            <a:r>
              <a:rPr lang="en-US" dirty="0"/>
              <a:t>Three Ways of DevOps</a:t>
            </a:r>
          </a:p>
        </p:txBody>
      </p:sp>
      <p:sp>
        <p:nvSpPr>
          <p:cNvPr id="4" name="Content Placeholder 3">
            <a:extLst>
              <a:ext uri="{FF2B5EF4-FFF2-40B4-BE49-F238E27FC236}">
                <a16:creationId xmlns:a16="http://schemas.microsoft.com/office/drawing/2014/main" id="{96DF8836-65CC-1A40-A63F-977A7DB905D4}"/>
              </a:ext>
            </a:extLst>
          </p:cNvPr>
          <p:cNvSpPr>
            <a:spLocks noGrp="1"/>
          </p:cNvSpPr>
          <p:nvPr>
            <p:ph idx="1"/>
          </p:nvPr>
        </p:nvSpPr>
        <p:spPr/>
        <p:txBody>
          <a:bodyPr/>
          <a:lstStyle/>
          <a:p>
            <a:r>
              <a:rPr lang="en-US" dirty="0"/>
              <a:t>Systems Thinking</a:t>
            </a:r>
          </a:p>
          <a:p>
            <a:r>
              <a:rPr lang="en-US" dirty="0"/>
              <a:t>Amplifying Feedback Loops</a:t>
            </a:r>
          </a:p>
          <a:p>
            <a:r>
              <a:rPr lang="en-US" dirty="0"/>
              <a:t>Culture of Continuous Experimentation and Learning</a:t>
            </a:r>
          </a:p>
        </p:txBody>
      </p:sp>
    </p:spTree>
    <p:extLst>
      <p:ext uri="{BB962C8B-B14F-4D97-AF65-F5344CB8AC3E}">
        <p14:creationId xmlns:p14="http://schemas.microsoft.com/office/powerpoint/2010/main" val="1365160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D24B0-8E2C-CF4D-BB4B-4D72A3FE4495}"/>
              </a:ext>
            </a:extLst>
          </p:cNvPr>
          <p:cNvSpPr>
            <a:spLocks noGrp="1"/>
          </p:cNvSpPr>
          <p:nvPr>
            <p:ph type="title"/>
          </p:nvPr>
        </p:nvSpPr>
        <p:spPr/>
        <p:txBody>
          <a:bodyPr/>
          <a:lstStyle/>
          <a:p>
            <a:r>
              <a:rPr lang="en-US" dirty="0"/>
              <a:t>The First Way: Systems Thinking</a:t>
            </a:r>
          </a:p>
        </p:txBody>
      </p:sp>
      <p:sp>
        <p:nvSpPr>
          <p:cNvPr id="4" name="Content Placeholder 3">
            <a:extLst>
              <a:ext uri="{FF2B5EF4-FFF2-40B4-BE49-F238E27FC236}">
                <a16:creationId xmlns:a16="http://schemas.microsoft.com/office/drawing/2014/main" id="{96DF8836-65CC-1A40-A63F-977A7DB905D4}"/>
              </a:ext>
            </a:extLst>
          </p:cNvPr>
          <p:cNvSpPr>
            <a:spLocks noGrp="1"/>
          </p:cNvSpPr>
          <p:nvPr>
            <p:ph idx="1"/>
          </p:nvPr>
        </p:nvSpPr>
        <p:spPr/>
        <p:txBody>
          <a:bodyPr/>
          <a:lstStyle/>
          <a:p>
            <a:r>
              <a:rPr lang="en-US" dirty="0"/>
              <a:t>Focus on the performance of the entire system, as opposed to the performance of a specific silo of work or department</a:t>
            </a:r>
          </a:p>
          <a:p>
            <a:r>
              <a:rPr lang="en-US" dirty="0"/>
              <a:t>The focus is on all business value streams that are enabled by IT</a:t>
            </a:r>
          </a:p>
          <a:p>
            <a:r>
              <a:rPr lang="en-US" dirty="0"/>
              <a:t>The outcomes of putting the First Way into practice include never passing a known defect to downstream work centers, never allowing local optimization to create global degradation, always seeking to increase flow, and always seeking to achieve profound understanding of the system (as per Deming)</a:t>
            </a:r>
          </a:p>
        </p:txBody>
      </p:sp>
      <p:pic>
        <p:nvPicPr>
          <p:cNvPr id="2" name="Picture 1">
            <a:extLst>
              <a:ext uri="{FF2B5EF4-FFF2-40B4-BE49-F238E27FC236}">
                <a16:creationId xmlns:a16="http://schemas.microsoft.com/office/drawing/2014/main" id="{260D2A49-E222-B943-AB75-615DBE9290CD}"/>
              </a:ext>
            </a:extLst>
          </p:cNvPr>
          <p:cNvPicPr>
            <a:picLocks noChangeAspect="1"/>
          </p:cNvPicPr>
          <p:nvPr/>
        </p:nvPicPr>
        <p:blipFill>
          <a:blip r:embed="rId3"/>
          <a:stretch>
            <a:fillRect/>
          </a:stretch>
        </p:blipFill>
        <p:spPr>
          <a:xfrm>
            <a:off x="7491046" y="4907538"/>
            <a:ext cx="3862754" cy="1844465"/>
          </a:xfrm>
          <a:prstGeom prst="rect">
            <a:avLst/>
          </a:prstGeom>
        </p:spPr>
      </p:pic>
    </p:spTree>
    <p:extLst>
      <p:ext uri="{BB962C8B-B14F-4D97-AF65-F5344CB8AC3E}">
        <p14:creationId xmlns:p14="http://schemas.microsoft.com/office/powerpoint/2010/main" val="351166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D24B0-8E2C-CF4D-BB4B-4D72A3FE4495}"/>
              </a:ext>
            </a:extLst>
          </p:cNvPr>
          <p:cNvSpPr>
            <a:spLocks noGrp="1"/>
          </p:cNvSpPr>
          <p:nvPr>
            <p:ph type="title"/>
          </p:nvPr>
        </p:nvSpPr>
        <p:spPr/>
        <p:txBody>
          <a:bodyPr/>
          <a:lstStyle/>
          <a:p>
            <a:r>
              <a:rPr lang="en-US" dirty="0"/>
              <a:t>The Second Way: Amplifying Feedback Loops</a:t>
            </a:r>
          </a:p>
        </p:txBody>
      </p:sp>
      <p:sp>
        <p:nvSpPr>
          <p:cNvPr id="4" name="Content Placeholder 3">
            <a:extLst>
              <a:ext uri="{FF2B5EF4-FFF2-40B4-BE49-F238E27FC236}">
                <a16:creationId xmlns:a16="http://schemas.microsoft.com/office/drawing/2014/main" id="{96DF8836-65CC-1A40-A63F-977A7DB905D4}"/>
              </a:ext>
            </a:extLst>
          </p:cNvPr>
          <p:cNvSpPr>
            <a:spLocks noGrp="1"/>
          </p:cNvSpPr>
          <p:nvPr>
            <p:ph idx="1"/>
          </p:nvPr>
        </p:nvSpPr>
        <p:spPr/>
        <p:txBody>
          <a:bodyPr/>
          <a:lstStyle/>
          <a:p>
            <a:r>
              <a:rPr lang="en-US" dirty="0"/>
              <a:t>Creating the right to left feedback loops</a:t>
            </a:r>
          </a:p>
          <a:p>
            <a:r>
              <a:rPr lang="en-US" dirty="0"/>
              <a:t>The goal of almost any process improvement initiative is to shorten and amplify feedback loops so necessary corrections can be continually made</a:t>
            </a:r>
          </a:p>
          <a:p>
            <a:r>
              <a:rPr lang="en-US" dirty="0"/>
              <a:t>The outcomes of the Second Way include understanding and responding to all customers, internal and external, shortening and amplifying all feedback loops, and embedding knowledge where we need it</a:t>
            </a:r>
          </a:p>
        </p:txBody>
      </p:sp>
      <p:pic>
        <p:nvPicPr>
          <p:cNvPr id="2" name="Picture 1">
            <a:extLst>
              <a:ext uri="{FF2B5EF4-FFF2-40B4-BE49-F238E27FC236}">
                <a16:creationId xmlns:a16="http://schemas.microsoft.com/office/drawing/2014/main" id="{45B34E83-F552-D949-AE29-44DE4AD5016C}"/>
              </a:ext>
            </a:extLst>
          </p:cNvPr>
          <p:cNvPicPr>
            <a:picLocks noChangeAspect="1"/>
          </p:cNvPicPr>
          <p:nvPr/>
        </p:nvPicPr>
        <p:blipFill>
          <a:blip r:embed="rId3"/>
          <a:stretch>
            <a:fillRect/>
          </a:stretch>
        </p:blipFill>
        <p:spPr>
          <a:xfrm>
            <a:off x="8097082" y="4805972"/>
            <a:ext cx="3256718" cy="1717919"/>
          </a:xfrm>
          <a:prstGeom prst="rect">
            <a:avLst/>
          </a:prstGeom>
        </p:spPr>
      </p:pic>
    </p:spTree>
    <p:extLst>
      <p:ext uri="{BB962C8B-B14F-4D97-AF65-F5344CB8AC3E}">
        <p14:creationId xmlns:p14="http://schemas.microsoft.com/office/powerpoint/2010/main" val="3701575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D24B0-8E2C-CF4D-BB4B-4D72A3FE4495}"/>
              </a:ext>
            </a:extLst>
          </p:cNvPr>
          <p:cNvSpPr>
            <a:spLocks noGrp="1"/>
          </p:cNvSpPr>
          <p:nvPr>
            <p:ph type="title"/>
          </p:nvPr>
        </p:nvSpPr>
        <p:spPr/>
        <p:txBody>
          <a:bodyPr/>
          <a:lstStyle/>
          <a:p>
            <a:r>
              <a:rPr lang="en-US" dirty="0"/>
              <a:t>The Third Way: Culture of Continuous Experimentation and Learning</a:t>
            </a:r>
          </a:p>
        </p:txBody>
      </p:sp>
      <p:sp>
        <p:nvSpPr>
          <p:cNvPr id="4" name="Content Placeholder 3">
            <a:extLst>
              <a:ext uri="{FF2B5EF4-FFF2-40B4-BE49-F238E27FC236}">
                <a16:creationId xmlns:a16="http://schemas.microsoft.com/office/drawing/2014/main" id="{96DF8836-65CC-1A40-A63F-977A7DB905D4}"/>
              </a:ext>
            </a:extLst>
          </p:cNvPr>
          <p:cNvSpPr>
            <a:spLocks noGrp="1"/>
          </p:cNvSpPr>
          <p:nvPr>
            <p:ph idx="1"/>
          </p:nvPr>
        </p:nvSpPr>
        <p:spPr/>
        <p:txBody>
          <a:bodyPr/>
          <a:lstStyle/>
          <a:p>
            <a:r>
              <a:rPr lang="en-US" dirty="0"/>
              <a:t>Creating a culture that fosters two things: continual experimentation, taking risks and learning from failure; and understanding that repetition and practice is the prerequisite to mastery</a:t>
            </a:r>
          </a:p>
          <a:p>
            <a:r>
              <a:rPr lang="en-US" dirty="0"/>
              <a:t>Experimentation and taking risks are what ensures that we keep pushing to improve</a:t>
            </a:r>
          </a:p>
          <a:p>
            <a:r>
              <a:rPr lang="en-US" dirty="0"/>
              <a:t>The outcomes of the Third Way include allocating time for the improvement of daily work, creating rituals that reward the team for taking risks, and introducing faults into the system to increase resilience</a:t>
            </a:r>
          </a:p>
        </p:txBody>
      </p:sp>
    </p:spTree>
    <p:extLst>
      <p:ext uri="{BB962C8B-B14F-4D97-AF65-F5344CB8AC3E}">
        <p14:creationId xmlns:p14="http://schemas.microsoft.com/office/powerpoint/2010/main" val="2727310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D24B0-8E2C-CF4D-BB4B-4D72A3FE4495}"/>
              </a:ext>
            </a:extLst>
          </p:cNvPr>
          <p:cNvSpPr>
            <a:spLocks noGrp="1"/>
          </p:cNvSpPr>
          <p:nvPr>
            <p:ph type="title"/>
          </p:nvPr>
        </p:nvSpPr>
        <p:spPr/>
        <p:txBody>
          <a:bodyPr/>
          <a:lstStyle/>
          <a:p>
            <a:r>
              <a:rPr lang="en-US" dirty="0"/>
              <a:t>Key DevOps Methodologies</a:t>
            </a:r>
          </a:p>
        </p:txBody>
      </p:sp>
      <p:sp>
        <p:nvSpPr>
          <p:cNvPr id="4" name="Content Placeholder 3">
            <a:extLst>
              <a:ext uri="{FF2B5EF4-FFF2-40B4-BE49-F238E27FC236}">
                <a16:creationId xmlns:a16="http://schemas.microsoft.com/office/drawing/2014/main" id="{96DF8836-65CC-1A40-A63F-977A7DB905D4}"/>
              </a:ext>
            </a:extLst>
          </p:cNvPr>
          <p:cNvSpPr>
            <a:spLocks noGrp="1"/>
          </p:cNvSpPr>
          <p:nvPr>
            <p:ph idx="1"/>
          </p:nvPr>
        </p:nvSpPr>
        <p:spPr/>
        <p:txBody>
          <a:bodyPr/>
          <a:lstStyle/>
          <a:p>
            <a:r>
              <a:rPr lang="en-US" dirty="0"/>
              <a:t>People over Process over Tools</a:t>
            </a:r>
          </a:p>
          <a:p>
            <a:r>
              <a:rPr lang="en-US" dirty="0"/>
              <a:t>Continuous Delivery</a:t>
            </a:r>
          </a:p>
          <a:p>
            <a:r>
              <a:rPr lang="en-US" dirty="0"/>
              <a:t>Lean Management</a:t>
            </a:r>
          </a:p>
          <a:p>
            <a:r>
              <a:rPr lang="en-US" dirty="0"/>
              <a:t>Visible Ops style Change Control</a:t>
            </a:r>
          </a:p>
          <a:p>
            <a:r>
              <a:rPr lang="en-US" dirty="0"/>
              <a:t>Infrastructure as Code</a:t>
            </a:r>
          </a:p>
        </p:txBody>
      </p:sp>
    </p:spTree>
    <p:extLst>
      <p:ext uri="{BB962C8B-B14F-4D97-AF65-F5344CB8AC3E}">
        <p14:creationId xmlns:p14="http://schemas.microsoft.com/office/powerpoint/2010/main" val="1517703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0" y="6019437"/>
            <a:ext cx="12192000" cy="838563"/>
          </a:xfrm>
          <a:prstGeom prst="rect">
            <a:avLst/>
          </a:prstGeom>
          <a:solidFill>
            <a:schemeClr val="bg1">
              <a:alpha val="72000"/>
            </a:schemeClr>
          </a:solidFill>
        </p:spPr>
        <p:txBody>
          <a:bodyPr wrap="square" rtlCol="0">
            <a:spAutoFit/>
          </a:bodyPr>
          <a:lstStyle/>
          <a:p>
            <a:pPr algn="ctr" defTabSz="886769" hangingPunct="0"/>
            <a:r>
              <a:rPr lang="en-US" sz="4849" b="1" kern="0"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sym typeface="Century Gothic"/>
              </a:rPr>
              <a:t>Continuous Integration</a:t>
            </a:r>
          </a:p>
        </p:txBody>
      </p:sp>
    </p:spTree>
    <p:extLst>
      <p:ext uri="{BB962C8B-B14F-4D97-AF65-F5344CB8AC3E}">
        <p14:creationId xmlns:p14="http://schemas.microsoft.com/office/powerpoint/2010/main" val="1044418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EA625-15DB-9F4E-A7AF-0FA5D5EFD30E}"/>
              </a:ext>
            </a:extLst>
          </p:cNvPr>
          <p:cNvSpPr>
            <a:spLocks noGrp="1"/>
          </p:cNvSpPr>
          <p:nvPr>
            <p:ph type="title"/>
          </p:nvPr>
        </p:nvSpPr>
        <p:spPr/>
        <p:txBody>
          <a:bodyPr/>
          <a:lstStyle/>
          <a:p>
            <a:r>
              <a:rPr lang="en-US" dirty="0"/>
              <a:t>What is Continuous Integration?</a:t>
            </a:r>
          </a:p>
        </p:txBody>
      </p:sp>
      <p:sp>
        <p:nvSpPr>
          <p:cNvPr id="3" name="Content Placeholder 2">
            <a:extLst>
              <a:ext uri="{FF2B5EF4-FFF2-40B4-BE49-F238E27FC236}">
                <a16:creationId xmlns:a16="http://schemas.microsoft.com/office/drawing/2014/main" id="{DF5E1FA8-286B-1146-B84A-DEA0D21F9B28}"/>
              </a:ext>
            </a:extLst>
          </p:cNvPr>
          <p:cNvSpPr>
            <a:spLocks noGrp="1"/>
          </p:cNvSpPr>
          <p:nvPr>
            <p:ph idx="1"/>
          </p:nvPr>
        </p:nvSpPr>
        <p:spPr/>
        <p:txBody>
          <a:bodyPr>
            <a:normAutofit fontScale="92500" lnSpcReduction="10000"/>
          </a:bodyPr>
          <a:lstStyle/>
          <a:p>
            <a:r>
              <a:rPr lang="en-US" dirty="0"/>
              <a:t>CI is a set of </a:t>
            </a:r>
            <a:r>
              <a:rPr lang="en-US" b="1" i="1" dirty="0"/>
              <a:t>practices</a:t>
            </a:r>
            <a:r>
              <a:rPr lang="en-US" dirty="0"/>
              <a:t> not a tool</a:t>
            </a:r>
          </a:p>
          <a:p>
            <a:r>
              <a:rPr lang="en-US" dirty="0"/>
              <a:t>First described in Kent Beck’s book </a:t>
            </a:r>
            <a:r>
              <a:rPr lang="en-US" i="1" dirty="0"/>
              <a:t>Extreme Programming Explained</a:t>
            </a:r>
          </a:p>
          <a:p>
            <a:endParaRPr lang="en-US" i="1" dirty="0"/>
          </a:p>
          <a:p>
            <a:pPr marL="0" indent="0">
              <a:buNone/>
            </a:pPr>
            <a:r>
              <a:rPr lang="en-US" b="1" dirty="0"/>
              <a:t>CI Practices</a:t>
            </a:r>
          </a:p>
          <a:p>
            <a:r>
              <a:rPr lang="en-US" dirty="0"/>
              <a:t>Everyone commits to trunk (no feature branches!)</a:t>
            </a:r>
          </a:p>
          <a:p>
            <a:r>
              <a:rPr lang="en-US" dirty="0"/>
              <a:t>Everyone on the team commits daily</a:t>
            </a:r>
          </a:p>
          <a:p>
            <a:r>
              <a:rPr lang="en-US" dirty="0"/>
              <a:t>Every time a change is committed, the entire application is built and a comprehensive set of automated test is run against it</a:t>
            </a:r>
          </a:p>
          <a:p>
            <a:r>
              <a:rPr lang="en-US" dirty="0"/>
              <a:t>The top priority is fixing a broken build</a:t>
            </a:r>
          </a:p>
          <a:p>
            <a:r>
              <a:rPr lang="en-US" dirty="0"/>
              <a:t>The goal is maintaining the software in a working state at all times</a:t>
            </a:r>
          </a:p>
        </p:txBody>
      </p:sp>
    </p:spTree>
    <p:extLst>
      <p:ext uri="{BB962C8B-B14F-4D97-AF65-F5344CB8AC3E}">
        <p14:creationId xmlns:p14="http://schemas.microsoft.com/office/powerpoint/2010/main" val="2733815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3E68D-5BD7-D84D-95F6-610BBFECDA0C}"/>
              </a:ext>
            </a:extLst>
          </p:cNvPr>
          <p:cNvSpPr>
            <a:spLocks noGrp="1"/>
          </p:cNvSpPr>
          <p:nvPr>
            <p:ph type="title"/>
          </p:nvPr>
        </p:nvSpPr>
        <p:spPr/>
        <p:txBody>
          <a:bodyPr/>
          <a:lstStyle/>
          <a:p>
            <a:r>
              <a:rPr lang="en-US" dirty="0"/>
              <a:t>What do you need to get started?</a:t>
            </a:r>
          </a:p>
        </p:txBody>
      </p:sp>
      <p:sp>
        <p:nvSpPr>
          <p:cNvPr id="3" name="Content Placeholder 2">
            <a:extLst>
              <a:ext uri="{FF2B5EF4-FFF2-40B4-BE49-F238E27FC236}">
                <a16:creationId xmlns:a16="http://schemas.microsoft.com/office/drawing/2014/main" id="{2183C732-7CE7-7143-99F7-70A994D1B1FB}"/>
              </a:ext>
            </a:extLst>
          </p:cNvPr>
          <p:cNvSpPr>
            <a:spLocks noGrp="1"/>
          </p:cNvSpPr>
          <p:nvPr>
            <p:ph idx="1"/>
          </p:nvPr>
        </p:nvSpPr>
        <p:spPr/>
        <p:txBody>
          <a:bodyPr/>
          <a:lstStyle/>
          <a:p>
            <a:r>
              <a:rPr lang="en-US" dirty="0"/>
              <a:t>Everything in version control</a:t>
            </a:r>
          </a:p>
          <a:p>
            <a:r>
              <a:rPr lang="en-US" dirty="0"/>
              <a:t>An automated build</a:t>
            </a:r>
          </a:p>
          <a:p>
            <a:pPr lvl="1"/>
            <a:r>
              <a:rPr lang="en-US" dirty="0"/>
              <a:t>Build scripts are treated like your code base</a:t>
            </a:r>
          </a:p>
          <a:p>
            <a:r>
              <a:rPr lang="en-US" dirty="0"/>
              <a:t>Agreement of the team</a:t>
            </a:r>
          </a:p>
          <a:p>
            <a:pPr lvl="1"/>
            <a:r>
              <a:rPr lang="en-US" dirty="0"/>
              <a:t>CI is a practice not a tool</a:t>
            </a:r>
          </a:p>
          <a:p>
            <a:pPr lvl="1"/>
            <a:r>
              <a:rPr lang="en-US" dirty="0"/>
              <a:t>Without team adoption, CI will not improve quality</a:t>
            </a:r>
          </a:p>
        </p:txBody>
      </p:sp>
    </p:spTree>
    <p:extLst>
      <p:ext uri="{BB962C8B-B14F-4D97-AF65-F5344CB8AC3E}">
        <p14:creationId xmlns:p14="http://schemas.microsoft.com/office/powerpoint/2010/main" val="3737964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3046A4-68AA-3644-8EEF-D90CE7DEFA1B}"/>
              </a:ext>
            </a:extLst>
          </p:cNvPr>
          <p:cNvPicPr>
            <a:picLocks noChangeAspect="1"/>
          </p:cNvPicPr>
          <p:nvPr/>
        </p:nvPicPr>
        <p:blipFill>
          <a:blip r:embed="rId3"/>
          <a:stretch>
            <a:fillRect/>
          </a:stretch>
        </p:blipFill>
        <p:spPr>
          <a:xfrm>
            <a:off x="0" y="2177"/>
            <a:ext cx="12192000" cy="6853646"/>
          </a:xfrm>
          <a:prstGeom prst="rect">
            <a:avLst/>
          </a:prstGeom>
        </p:spPr>
      </p:pic>
      <p:sp>
        <p:nvSpPr>
          <p:cNvPr id="7" name="Title 1"/>
          <p:cNvSpPr txBox="1">
            <a:spLocks/>
          </p:cNvSpPr>
          <p:nvPr/>
        </p:nvSpPr>
        <p:spPr>
          <a:xfrm>
            <a:off x="0" y="0"/>
            <a:ext cx="12192000" cy="995922"/>
          </a:xfrm>
          <a:prstGeom prst="rect">
            <a:avLst/>
          </a:prstGeom>
          <a:solidFill>
            <a:schemeClr val="lt1">
              <a:hueOff val="0"/>
              <a:satOff val="0"/>
              <a:lumOff val="0"/>
              <a:alpha val="90000"/>
            </a:schemeClr>
          </a:solidFill>
        </p:spPr>
        <p:txBody>
          <a:bodyPr vert="horz" lIns="88669" tIns="44335" rIns="88669" bIns="44335" rtlCol="0" anchor="ctr">
            <a:noAutofit/>
          </a:bodyPr>
          <a:lstStyle>
            <a:lvl1pPr algn="l" defTabSz="914400" rtl="0" eaLnBrk="1" latinLnBrk="0" hangingPunct="1">
              <a:lnSpc>
                <a:spcPct val="90000"/>
              </a:lnSpc>
              <a:spcBef>
                <a:spcPct val="0"/>
              </a:spcBef>
              <a:buNone/>
              <a:defRPr lang="en-US" sz="5400" kern="1200" spc="-300" dirty="0">
                <a:solidFill>
                  <a:schemeClr val="bg1"/>
                </a:solidFill>
                <a:latin typeface="Tw Cen MT Condensed" panose="020B0606020104020203" pitchFamily="34" charset="0"/>
                <a:ea typeface="+mj-ea"/>
                <a:cs typeface="+mj-cs"/>
              </a:defRPr>
            </a:lvl1pPr>
          </a:lstStyle>
          <a:p>
            <a:r>
              <a:rPr lang="en-US" sz="3103" spc="0" dirty="0">
                <a:solidFill>
                  <a:schemeClr val="tx1">
                    <a:lumMod val="85000"/>
                    <a:lumOff val="15000"/>
                  </a:schemeClr>
                </a:solidFill>
                <a:latin typeface="Helvetica Neue Light" panose="02000403000000020004" pitchFamily="2" charset="0"/>
                <a:ea typeface="Helvetica Neue Light" panose="02000403000000020004" pitchFamily="2" charset="0"/>
                <a:cs typeface="Segoe UI Semibold" panose="020B0702040204020203" pitchFamily="34" charset="0"/>
              </a:rPr>
              <a:t>AGENDA</a:t>
            </a:r>
            <a:endParaRPr lang="en-US" sz="3103" spc="0" dirty="0">
              <a:solidFill>
                <a:srgbClr val="0047BB"/>
              </a:solidFill>
              <a:latin typeface="Helvetica Neue Light" panose="02000403000000020004" pitchFamily="2" charset="0"/>
              <a:ea typeface="Helvetica Neue Light" panose="02000403000000020004" pitchFamily="2" charset="0"/>
              <a:cs typeface="Segoe UI Light" panose="020B0502040204020203" pitchFamily="34" charset="0"/>
            </a:endParaRPr>
          </a:p>
        </p:txBody>
      </p:sp>
      <p:graphicFrame>
        <p:nvGraphicFramePr>
          <p:cNvPr id="3" name="Diagram 2"/>
          <p:cNvGraphicFramePr/>
          <p:nvPr>
            <p:extLst>
              <p:ext uri="{D42A27DB-BD31-4B8C-83A1-F6EECF244321}">
                <p14:modId xmlns:p14="http://schemas.microsoft.com/office/powerpoint/2010/main" val="1120697237"/>
              </p:ext>
            </p:extLst>
          </p:nvPr>
        </p:nvGraphicFramePr>
        <p:xfrm>
          <a:off x="0" y="995922"/>
          <a:ext cx="12192000" cy="58620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73192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968C6-B368-1F46-BA3A-58DC1FD7D9B0}"/>
              </a:ext>
            </a:extLst>
          </p:cNvPr>
          <p:cNvSpPr>
            <a:spLocks noGrp="1"/>
          </p:cNvSpPr>
          <p:nvPr>
            <p:ph type="title"/>
          </p:nvPr>
        </p:nvSpPr>
        <p:spPr/>
        <p:txBody>
          <a:bodyPr/>
          <a:lstStyle/>
          <a:p>
            <a:r>
              <a:rPr lang="en-US" dirty="0"/>
              <a:t>Why do I want to do this?</a:t>
            </a:r>
          </a:p>
        </p:txBody>
      </p:sp>
      <p:sp>
        <p:nvSpPr>
          <p:cNvPr id="3" name="Content Placeholder 2">
            <a:extLst>
              <a:ext uri="{FF2B5EF4-FFF2-40B4-BE49-F238E27FC236}">
                <a16:creationId xmlns:a16="http://schemas.microsoft.com/office/drawing/2014/main" id="{51E824A5-6D86-0A4B-9F78-5703317B077F}"/>
              </a:ext>
            </a:extLst>
          </p:cNvPr>
          <p:cNvSpPr>
            <a:spLocks noGrp="1"/>
          </p:cNvSpPr>
          <p:nvPr>
            <p:ph idx="1"/>
          </p:nvPr>
        </p:nvSpPr>
        <p:spPr/>
        <p:txBody>
          <a:bodyPr/>
          <a:lstStyle/>
          <a:p>
            <a:r>
              <a:rPr lang="en-US" dirty="0"/>
              <a:t>Software is proven to work</a:t>
            </a:r>
          </a:p>
          <a:p>
            <a:r>
              <a:rPr lang="en-US" dirty="0"/>
              <a:t>Software is fixed immediately</a:t>
            </a:r>
          </a:p>
          <a:p>
            <a:r>
              <a:rPr lang="en-US" dirty="0"/>
              <a:t>Software is delivered faster and with less bugs</a:t>
            </a:r>
          </a:p>
          <a:p>
            <a:r>
              <a:rPr lang="en-US" dirty="0"/>
              <a:t>Bugs are caught earlier in the process (shift left) where they are cheaper to fix</a:t>
            </a:r>
          </a:p>
          <a:p>
            <a:endParaRPr lang="en-US" dirty="0"/>
          </a:p>
        </p:txBody>
      </p:sp>
    </p:spTree>
    <p:extLst>
      <p:ext uri="{BB962C8B-B14F-4D97-AF65-F5344CB8AC3E}">
        <p14:creationId xmlns:p14="http://schemas.microsoft.com/office/powerpoint/2010/main" val="4290877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4CD4D-264A-094C-96FD-464E9863C281}"/>
              </a:ext>
            </a:extLst>
          </p:cNvPr>
          <p:cNvSpPr>
            <a:spLocks noGrp="1"/>
          </p:cNvSpPr>
          <p:nvPr>
            <p:ph type="title"/>
          </p:nvPr>
        </p:nvSpPr>
        <p:spPr/>
        <p:txBody>
          <a:bodyPr/>
          <a:lstStyle/>
          <a:p>
            <a:r>
              <a:rPr lang="en-US" dirty="0"/>
              <a:t>Fast, Constant Feedback</a:t>
            </a:r>
          </a:p>
        </p:txBody>
      </p:sp>
      <p:sp>
        <p:nvSpPr>
          <p:cNvPr id="3" name="Content Placeholder 2">
            <a:extLst>
              <a:ext uri="{FF2B5EF4-FFF2-40B4-BE49-F238E27FC236}">
                <a16:creationId xmlns:a16="http://schemas.microsoft.com/office/drawing/2014/main" id="{C660A3A6-817C-F64C-85DF-F6C0A88532AA}"/>
              </a:ext>
            </a:extLst>
          </p:cNvPr>
          <p:cNvSpPr>
            <a:spLocks noGrp="1"/>
          </p:cNvSpPr>
          <p:nvPr>
            <p:ph idx="1"/>
          </p:nvPr>
        </p:nvSpPr>
        <p:spPr>
          <a:xfrm>
            <a:off x="838200" y="6486862"/>
            <a:ext cx="10515600" cy="371138"/>
          </a:xfrm>
        </p:spPr>
        <p:txBody>
          <a:bodyPr>
            <a:normAutofit fontScale="92500" lnSpcReduction="10000"/>
          </a:bodyPr>
          <a:lstStyle/>
          <a:p>
            <a:pPr marL="0" indent="0" algn="r">
              <a:buNone/>
            </a:pPr>
            <a:r>
              <a:rPr lang="en-US" sz="1200" i="1" dirty="0"/>
              <a:t>Source: Jez Humble </a:t>
            </a:r>
            <a:br>
              <a:rPr lang="en-US" sz="1200" i="1" dirty="0"/>
            </a:br>
            <a:r>
              <a:rPr lang="en-US" sz="1200" i="1" dirty="0"/>
              <a:t>https://</a:t>
            </a:r>
            <a:r>
              <a:rPr lang="en-US" sz="1200" i="1" dirty="0" err="1"/>
              <a:t>continuousdelivery.com</a:t>
            </a:r>
            <a:r>
              <a:rPr lang="en-US" sz="1200" i="1" dirty="0"/>
              <a:t>/images/pipeline-</a:t>
            </a:r>
            <a:r>
              <a:rPr lang="en-US" sz="1200" i="1" dirty="0" err="1"/>
              <a:t>sequence.png</a:t>
            </a:r>
            <a:endParaRPr lang="en-US" sz="1200" i="1" dirty="0"/>
          </a:p>
        </p:txBody>
      </p:sp>
      <p:pic>
        <p:nvPicPr>
          <p:cNvPr id="5" name="Picture 4">
            <a:extLst>
              <a:ext uri="{FF2B5EF4-FFF2-40B4-BE49-F238E27FC236}">
                <a16:creationId xmlns:a16="http://schemas.microsoft.com/office/drawing/2014/main" id="{80967EE4-003C-7242-A2FE-49F3160BB55D}"/>
              </a:ext>
            </a:extLst>
          </p:cNvPr>
          <p:cNvPicPr>
            <a:picLocks noChangeAspect="1"/>
          </p:cNvPicPr>
          <p:nvPr/>
        </p:nvPicPr>
        <p:blipFill>
          <a:blip r:embed="rId2"/>
          <a:stretch>
            <a:fillRect/>
          </a:stretch>
        </p:blipFill>
        <p:spPr>
          <a:xfrm>
            <a:off x="2410543" y="1140354"/>
            <a:ext cx="7370913" cy="5346508"/>
          </a:xfrm>
          <a:prstGeom prst="rect">
            <a:avLst/>
          </a:prstGeom>
        </p:spPr>
      </p:pic>
    </p:spTree>
    <p:extLst>
      <p:ext uri="{BB962C8B-B14F-4D97-AF65-F5344CB8AC3E}">
        <p14:creationId xmlns:p14="http://schemas.microsoft.com/office/powerpoint/2010/main" val="2246383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64025-45A1-3442-A6C6-44954CF16DA5}"/>
              </a:ext>
            </a:extLst>
          </p:cNvPr>
          <p:cNvSpPr>
            <a:spLocks noGrp="1"/>
          </p:cNvSpPr>
          <p:nvPr>
            <p:ph type="title"/>
          </p:nvPr>
        </p:nvSpPr>
        <p:spPr/>
        <p:txBody>
          <a:bodyPr/>
          <a:lstStyle/>
          <a:p>
            <a:r>
              <a:rPr lang="en-US" dirty="0"/>
              <a:t>Continuous Integration Best Practices</a:t>
            </a:r>
          </a:p>
        </p:txBody>
      </p:sp>
      <p:sp>
        <p:nvSpPr>
          <p:cNvPr id="3" name="Content Placeholder 2">
            <a:extLst>
              <a:ext uri="{FF2B5EF4-FFF2-40B4-BE49-F238E27FC236}">
                <a16:creationId xmlns:a16="http://schemas.microsoft.com/office/drawing/2014/main" id="{AD2B3C9A-3C4B-2340-BA1B-D9018735B533}"/>
              </a:ext>
            </a:extLst>
          </p:cNvPr>
          <p:cNvSpPr>
            <a:spLocks noGrp="1"/>
          </p:cNvSpPr>
          <p:nvPr>
            <p:ph idx="1"/>
          </p:nvPr>
        </p:nvSpPr>
        <p:spPr/>
        <p:txBody>
          <a:bodyPr>
            <a:normAutofit lnSpcReduction="10000"/>
          </a:bodyPr>
          <a:lstStyle/>
          <a:p>
            <a:r>
              <a:rPr lang="en-US" dirty="0"/>
              <a:t>Maintain a code repository</a:t>
            </a:r>
          </a:p>
          <a:p>
            <a:r>
              <a:rPr lang="en-US" dirty="0"/>
              <a:t>Fast automated builds, providing fast feedback loops</a:t>
            </a:r>
          </a:p>
          <a:p>
            <a:r>
              <a:rPr lang="en-US" dirty="0"/>
              <a:t>Builds should be self-testing</a:t>
            </a:r>
          </a:p>
          <a:p>
            <a:r>
              <a:rPr lang="en-US" dirty="0"/>
              <a:t>Commits should be as small and as often as practical</a:t>
            </a:r>
          </a:p>
          <a:p>
            <a:r>
              <a:rPr lang="en-US" dirty="0"/>
              <a:t>Fixing changes that break the build must be the highest priority</a:t>
            </a:r>
          </a:p>
          <a:p>
            <a:r>
              <a:rPr lang="en-US" dirty="0"/>
              <a:t>Use trunk-based development flow (no branching)</a:t>
            </a:r>
          </a:p>
          <a:p>
            <a:r>
              <a:rPr lang="en-US" dirty="0"/>
              <a:t>Don’t accept broken tests (fix or remove broken tests)</a:t>
            </a:r>
          </a:p>
          <a:p>
            <a:r>
              <a:rPr lang="en-US" dirty="0"/>
              <a:t>Test in a clone of the production environment</a:t>
            </a:r>
          </a:p>
          <a:p>
            <a:r>
              <a:rPr lang="en-US" dirty="0"/>
              <a:t>All build should return a status, a log, and an artifact</a:t>
            </a:r>
          </a:p>
          <a:p>
            <a:endParaRPr lang="en-US" dirty="0"/>
          </a:p>
        </p:txBody>
      </p:sp>
    </p:spTree>
    <p:extLst>
      <p:ext uri="{BB962C8B-B14F-4D97-AF65-F5344CB8AC3E}">
        <p14:creationId xmlns:p14="http://schemas.microsoft.com/office/powerpoint/2010/main" val="3835325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4AF8ED-F0B6-D24B-85D8-C2D79A7764BD}"/>
              </a:ext>
            </a:extLst>
          </p:cNvPr>
          <p:cNvSpPr>
            <a:spLocks noGrp="1"/>
          </p:cNvSpPr>
          <p:nvPr>
            <p:ph type="title"/>
          </p:nvPr>
        </p:nvSpPr>
        <p:spPr/>
        <p:txBody>
          <a:bodyPr/>
          <a:lstStyle/>
          <a:p>
            <a:r>
              <a:rPr lang="en-US" dirty="0"/>
              <a:t>Continuous Integration Maturity Model</a:t>
            </a:r>
          </a:p>
        </p:txBody>
      </p:sp>
      <p:graphicFrame>
        <p:nvGraphicFramePr>
          <p:cNvPr id="6" name="Content Placeholder 5">
            <a:extLst>
              <a:ext uri="{FF2B5EF4-FFF2-40B4-BE49-F238E27FC236}">
                <a16:creationId xmlns:a16="http://schemas.microsoft.com/office/drawing/2014/main" id="{738A353B-FD66-5045-BAEA-6F395961921E}"/>
              </a:ext>
            </a:extLst>
          </p:cNvPr>
          <p:cNvGraphicFramePr>
            <a:graphicFrameLocks noGrp="1"/>
          </p:cNvGraphicFramePr>
          <p:nvPr>
            <p:ph idx="1"/>
            <p:extLst>
              <p:ext uri="{D42A27DB-BD31-4B8C-83A1-F6EECF244321}">
                <p14:modId xmlns:p14="http://schemas.microsoft.com/office/powerpoint/2010/main" val="993057479"/>
              </p:ext>
            </p:extLst>
          </p:nvPr>
        </p:nvGraphicFramePr>
        <p:xfrm>
          <a:off x="838200" y="1825625"/>
          <a:ext cx="10515600" cy="4119880"/>
        </p:xfrm>
        <a:graphic>
          <a:graphicData uri="http://schemas.openxmlformats.org/drawingml/2006/table">
            <a:tbl>
              <a:tblPr firstRow="1" bandRow="1">
                <a:tableStyleId>{5C22544A-7EE6-4342-B048-85BDC9FD1C3A}</a:tableStyleId>
              </a:tblPr>
              <a:tblGrid>
                <a:gridCol w="1493520">
                  <a:extLst>
                    <a:ext uri="{9D8B030D-6E8A-4147-A177-3AD203B41FA5}">
                      <a16:colId xmlns:a16="http://schemas.microsoft.com/office/drawing/2014/main" val="1623122341"/>
                    </a:ext>
                  </a:extLst>
                </a:gridCol>
                <a:gridCol w="3108960">
                  <a:extLst>
                    <a:ext uri="{9D8B030D-6E8A-4147-A177-3AD203B41FA5}">
                      <a16:colId xmlns:a16="http://schemas.microsoft.com/office/drawing/2014/main" val="2867023742"/>
                    </a:ext>
                  </a:extLst>
                </a:gridCol>
                <a:gridCol w="5913120">
                  <a:extLst>
                    <a:ext uri="{9D8B030D-6E8A-4147-A177-3AD203B41FA5}">
                      <a16:colId xmlns:a16="http://schemas.microsoft.com/office/drawing/2014/main" val="702400302"/>
                    </a:ext>
                  </a:extLst>
                </a:gridCol>
              </a:tblGrid>
              <a:tr h="370840">
                <a:tc>
                  <a:txBody>
                    <a:bodyPr/>
                    <a:lstStyle/>
                    <a:p>
                      <a:r>
                        <a:rPr lang="en-US" dirty="0"/>
                        <a:t>Level</a:t>
                      </a:r>
                    </a:p>
                  </a:txBody>
                  <a:tcPr/>
                </a:tc>
                <a:tc>
                  <a:txBody>
                    <a:bodyPr/>
                    <a:lstStyle/>
                    <a:p>
                      <a:r>
                        <a:rPr lang="en-US" dirty="0"/>
                        <a:t>Characteristics</a:t>
                      </a:r>
                    </a:p>
                  </a:txBody>
                  <a:tcPr/>
                </a:tc>
                <a:tc>
                  <a:txBody>
                    <a:bodyPr/>
                    <a:lstStyle/>
                    <a:p>
                      <a:r>
                        <a:rPr lang="en-US" dirty="0"/>
                        <a:t>Discussion</a:t>
                      </a:r>
                    </a:p>
                  </a:txBody>
                  <a:tcPr/>
                </a:tc>
                <a:extLst>
                  <a:ext uri="{0D108BD9-81ED-4DB2-BD59-A6C34878D82A}">
                    <a16:rowId xmlns:a16="http://schemas.microsoft.com/office/drawing/2014/main" val="2181966509"/>
                  </a:ext>
                </a:extLst>
              </a:tr>
              <a:tr h="370840">
                <a:tc>
                  <a:txBody>
                    <a:bodyPr/>
                    <a:lstStyle/>
                    <a:p>
                      <a:r>
                        <a:rPr lang="en-US" dirty="0"/>
                        <a:t>Optimizing</a:t>
                      </a:r>
                    </a:p>
                  </a:txBody>
                  <a:tcPr/>
                </a:tc>
                <a:tc>
                  <a:txBody>
                    <a:bodyPr/>
                    <a:lstStyle/>
                    <a:p>
                      <a:r>
                        <a:rPr lang="en-US" dirty="0"/>
                        <a:t>Focus on improvement</a:t>
                      </a:r>
                    </a:p>
                  </a:txBody>
                  <a:tcPr/>
                </a:tc>
                <a:tc>
                  <a:txBody>
                    <a:bodyPr/>
                    <a:lstStyle/>
                    <a:p>
                      <a:r>
                        <a:rPr lang="en-US" dirty="0"/>
                        <a:t>Teams regularly meet to discuss integration problems and resolve them with automation, faster feedback, and better visibility.</a:t>
                      </a:r>
                    </a:p>
                  </a:txBody>
                  <a:tcPr/>
                </a:tc>
                <a:extLst>
                  <a:ext uri="{0D108BD9-81ED-4DB2-BD59-A6C34878D82A}">
                    <a16:rowId xmlns:a16="http://schemas.microsoft.com/office/drawing/2014/main" val="3285235028"/>
                  </a:ext>
                </a:extLst>
              </a:tr>
              <a:tr h="370840">
                <a:tc>
                  <a:txBody>
                    <a:bodyPr/>
                    <a:lstStyle/>
                    <a:p>
                      <a:r>
                        <a:rPr lang="en-US" dirty="0"/>
                        <a:t>Quantitively managed</a:t>
                      </a:r>
                    </a:p>
                  </a:txBody>
                  <a:tcPr/>
                </a:tc>
                <a:tc>
                  <a:txBody>
                    <a:bodyPr/>
                    <a:lstStyle/>
                    <a:p>
                      <a:r>
                        <a:rPr lang="en-US" dirty="0"/>
                        <a:t>Process measured and controlled</a:t>
                      </a:r>
                    </a:p>
                  </a:txBody>
                  <a:tcPr/>
                </a:tc>
                <a:tc>
                  <a:txBody>
                    <a:bodyPr/>
                    <a:lstStyle/>
                    <a:p>
                      <a:r>
                        <a:rPr lang="en-US" dirty="0"/>
                        <a:t>Build metrics gathered, made visible, and acted on.  Builds are not left broken.</a:t>
                      </a:r>
                    </a:p>
                  </a:txBody>
                  <a:tcPr/>
                </a:tc>
                <a:extLst>
                  <a:ext uri="{0D108BD9-81ED-4DB2-BD59-A6C34878D82A}">
                    <a16:rowId xmlns:a16="http://schemas.microsoft.com/office/drawing/2014/main" val="1651521985"/>
                  </a:ext>
                </a:extLst>
              </a:tr>
              <a:tr h="370840">
                <a:tc>
                  <a:txBody>
                    <a:bodyPr/>
                    <a:lstStyle/>
                    <a:p>
                      <a:r>
                        <a:rPr lang="en-US" dirty="0"/>
                        <a:t>Consistent</a:t>
                      </a:r>
                    </a:p>
                  </a:txBody>
                  <a:tcPr/>
                </a:tc>
                <a:tc>
                  <a:txBody>
                    <a:bodyPr/>
                    <a:lstStyle/>
                    <a:p>
                      <a:r>
                        <a:rPr lang="en-US" dirty="0"/>
                        <a:t>Automated process applied across whole application lifecycle</a:t>
                      </a:r>
                    </a:p>
                  </a:txBody>
                  <a:tcPr/>
                </a:tc>
                <a:tc>
                  <a:txBody>
                    <a:bodyPr/>
                    <a:lstStyle/>
                    <a:p>
                      <a:r>
                        <a:rPr lang="en-US" dirty="0"/>
                        <a:t>Regular automated build and testing. Dependencies are managed.  Scripts and tools are reused.</a:t>
                      </a:r>
                    </a:p>
                  </a:txBody>
                  <a:tcPr/>
                </a:tc>
                <a:extLst>
                  <a:ext uri="{0D108BD9-81ED-4DB2-BD59-A6C34878D82A}">
                    <a16:rowId xmlns:a16="http://schemas.microsoft.com/office/drawing/2014/main" val="925102369"/>
                  </a:ext>
                </a:extLst>
              </a:tr>
              <a:tr h="370840">
                <a:tc>
                  <a:txBody>
                    <a:bodyPr/>
                    <a:lstStyle/>
                    <a:p>
                      <a:r>
                        <a:rPr lang="en-US" dirty="0"/>
                        <a:t>Repeatable</a:t>
                      </a:r>
                    </a:p>
                  </a:txBody>
                  <a:tcPr/>
                </a:tc>
                <a:tc>
                  <a:txBody>
                    <a:bodyPr/>
                    <a:lstStyle/>
                    <a:p>
                      <a:r>
                        <a:rPr lang="en-US" dirty="0"/>
                        <a:t>Process documented and partly automated</a:t>
                      </a:r>
                    </a:p>
                  </a:txBody>
                  <a:tcPr/>
                </a:tc>
                <a:tc>
                  <a:txBody>
                    <a:bodyPr/>
                    <a:lstStyle/>
                    <a:p>
                      <a:r>
                        <a:rPr lang="en-US" dirty="0"/>
                        <a:t>Regular automated builds and testing.  Any build can be re-created from source control using automated processes.</a:t>
                      </a:r>
                    </a:p>
                  </a:txBody>
                  <a:tcPr/>
                </a:tc>
                <a:extLst>
                  <a:ext uri="{0D108BD9-81ED-4DB2-BD59-A6C34878D82A}">
                    <a16:rowId xmlns:a16="http://schemas.microsoft.com/office/drawing/2014/main" val="2610271952"/>
                  </a:ext>
                </a:extLst>
              </a:tr>
              <a:tr h="370840">
                <a:tc>
                  <a:txBody>
                    <a:bodyPr/>
                    <a:lstStyle/>
                    <a:p>
                      <a:r>
                        <a:rPr lang="en-US" dirty="0"/>
                        <a:t>Regressive</a:t>
                      </a:r>
                    </a:p>
                  </a:txBody>
                  <a:tcPr/>
                </a:tc>
                <a:tc>
                  <a:txBody>
                    <a:bodyPr/>
                    <a:lstStyle/>
                    <a:p>
                      <a:r>
                        <a:rPr lang="en-US" dirty="0"/>
                        <a:t>Process unrepeatable, poorly controlled, and reactive</a:t>
                      </a:r>
                    </a:p>
                  </a:txBody>
                  <a:tcPr/>
                </a:tc>
                <a:tc>
                  <a:txBody>
                    <a:bodyPr/>
                    <a:lstStyle/>
                    <a:p>
                      <a:r>
                        <a:rPr lang="en-US" dirty="0"/>
                        <a:t>Manual process for building software.  No management of artifacts and reports.</a:t>
                      </a:r>
                    </a:p>
                  </a:txBody>
                  <a:tcPr/>
                </a:tc>
                <a:extLst>
                  <a:ext uri="{0D108BD9-81ED-4DB2-BD59-A6C34878D82A}">
                    <a16:rowId xmlns:a16="http://schemas.microsoft.com/office/drawing/2014/main" val="1467743338"/>
                  </a:ext>
                </a:extLst>
              </a:tr>
            </a:tbl>
          </a:graphicData>
        </a:graphic>
      </p:graphicFrame>
      <p:sp>
        <p:nvSpPr>
          <p:cNvPr id="7" name="TextBox 6">
            <a:extLst>
              <a:ext uri="{FF2B5EF4-FFF2-40B4-BE49-F238E27FC236}">
                <a16:creationId xmlns:a16="http://schemas.microsoft.com/office/drawing/2014/main" id="{D1B95883-2FF2-F74E-A3A9-401631E9D2C3}"/>
              </a:ext>
            </a:extLst>
          </p:cNvPr>
          <p:cNvSpPr txBox="1"/>
          <p:nvPr/>
        </p:nvSpPr>
        <p:spPr>
          <a:xfrm>
            <a:off x="7872984" y="6581001"/>
            <a:ext cx="3480816" cy="276999"/>
          </a:xfrm>
          <a:prstGeom prst="rect">
            <a:avLst/>
          </a:prstGeom>
          <a:noFill/>
        </p:spPr>
        <p:txBody>
          <a:bodyPr wrap="square" rtlCol="0">
            <a:spAutoFit/>
          </a:bodyPr>
          <a:lstStyle/>
          <a:p>
            <a:pPr algn="r"/>
            <a:r>
              <a:rPr lang="en-US" sz="1200" dirty="0"/>
              <a:t>Source: DevOps Best Practices, © 2018 Bart de Best</a:t>
            </a:r>
          </a:p>
        </p:txBody>
      </p:sp>
    </p:spTree>
    <p:extLst>
      <p:ext uri="{BB962C8B-B14F-4D97-AF65-F5344CB8AC3E}">
        <p14:creationId xmlns:p14="http://schemas.microsoft.com/office/powerpoint/2010/main" val="2746262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0" y="6019437"/>
            <a:ext cx="12192000" cy="838563"/>
          </a:xfrm>
          <a:prstGeom prst="rect">
            <a:avLst/>
          </a:prstGeom>
          <a:solidFill>
            <a:schemeClr val="bg1">
              <a:alpha val="72000"/>
            </a:schemeClr>
          </a:solidFill>
        </p:spPr>
        <p:txBody>
          <a:bodyPr wrap="square" rtlCol="0">
            <a:spAutoFit/>
          </a:bodyPr>
          <a:lstStyle/>
          <a:p>
            <a:pPr algn="ctr" defTabSz="886769" hangingPunct="0"/>
            <a:r>
              <a:rPr lang="en-US" sz="4849" b="1" kern="0"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sym typeface="Century Gothic"/>
              </a:rPr>
              <a:t>Continuous Delivery</a:t>
            </a:r>
          </a:p>
        </p:txBody>
      </p:sp>
    </p:spTree>
    <p:extLst>
      <p:ext uri="{BB962C8B-B14F-4D97-AF65-F5344CB8AC3E}">
        <p14:creationId xmlns:p14="http://schemas.microsoft.com/office/powerpoint/2010/main" val="2132236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EA625-15DB-9F4E-A7AF-0FA5D5EFD30E}"/>
              </a:ext>
            </a:extLst>
          </p:cNvPr>
          <p:cNvSpPr>
            <a:spLocks noGrp="1"/>
          </p:cNvSpPr>
          <p:nvPr>
            <p:ph type="title"/>
          </p:nvPr>
        </p:nvSpPr>
        <p:spPr/>
        <p:txBody>
          <a:bodyPr/>
          <a:lstStyle/>
          <a:p>
            <a:r>
              <a:rPr lang="en-US" dirty="0"/>
              <a:t>What is Continuous Delivery?</a:t>
            </a:r>
          </a:p>
        </p:txBody>
      </p:sp>
      <p:sp>
        <p:nvSpPr>
          <p:cNvPr id="3" name="Content Placeholder 2">
            <a:extLst>
              <a:ext uri="{FF2B5EF4-FFF2-40B4-BE49-F238E27FC236}">
                <a16:creationId xmlns:a16="http://schemas.microsoft.com/office/drawing/2014/main" id="{DF5E1FA8-286B-1146-B84A-DEA0D21F9B28}"/>
              </a:ext>
            </a:extLst>
          </p:cNvPr>
          <p:cNvSpPr>
            <a:spLocks noGrp="1"/>
          </p:cNvSpPr>
          <p:nvPr>
            <p:ph idx="1"/>
          </p:nvPr>
        </p:nvSpPr>
        <p:spPr/>
        <p:txBody>
          <a:bodyPr/>
          <a:lstStyle/>
          <a:p>
            <a:r>
              <a:rPr lang="en-US" dirty="0"/>
              <a:t>“Continuous Delivery is the ability to get changes of all types—including new features, configuration changes, bug fixes and experiments—into production, or into the hands of users, </a:t>
            </a:r>
            <a:r>
              <a:rPr lang="en-US" i="1" dirty="0"/>
              <a:t>safely</a:t>
            </a:r>
            <a:r>
              <a:rPr lang="en-US" dirty="0"/>
              <a:t> and </a:t>
            </a:r>
            <a:r>
              <a:rPr lang="en-US" i="1" dirty="0"/>
              <a:t>quickly</a:t>
            </a:r>
            <a:r>
              <a:rPr lang="en-US" dirty="0"/>
              <a:t> in a sustainable way.”</a:t>
            </a:r>
            <a:br>
              <a:rPr lang="en-US" dirty="0"/>
            </a:br>
            <a:r>
              <a:rPr lang="en-US" dirty="0"/>
              <a:t>Jez Humble</a:t>
            </a:r>
          </a:p>
          <a:p>
            <a:r>
              <a:rPr lang="en-US" dirty="0"/>
              <a:t>Continuous Delivery is the idea that the delivery of smaller software changes, faster, results in better software faster</a:t>
            </a:r>
          </a:p>
        </p:txBody>
      </p:sp>
    </p:spTree>
    <p:extLst>
      <p:ext uri="{BB962C8B-B14F-4D97-AF65-F5344CB8AC3E}">
        <p14:creationId xmlns:p14="http://schemas.microsoft.com/office/powerpoint/2010/main" val="1855631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07AA1-62F3-644E-834F-29907FF389C4}"/>
              </a:ext>
            </a:extLst>
          </p:cNvPr>
          <p:cNvSpPr>
            <a:spLocks noGrp="1"/>
          </p:cNvSpPr>
          <p:nvPr>
            <p:ph type="title"/>
          </p:nvPr>
        </p:nvSpPr>
        <p:spPr/>
        <p:txBody>
          <a:bodyPr/>
          <a:lstStyle/>
          <a:p>
            <a:r>
              <a:rPr lang="en-US" dirty="0"/>
              <a:t>Agile Manifesto</a:t>
            </a:r>
          </a:p>
        </p:txBody>
      </p:sp>
      <p:sp>
        <p:nvSpPr>
          <p:cNvPr id="3" name="Content Placeholder 2">
            <a:extLst>
              <a:ext uri="{FF2B5EF4-FFF2-40B4-BE49-F238E27FC236}">
                <a16:creationId xmlns:a16="http://schemas.microsoft.com/office/drawing/2014/main" id="{0A99D447-96C9-4746-8BFB-C6E66513EE83}"/>
              </a:ext>
            </a:extLst>
          </p:cNvPr>
          <p:cNvSpPr>
            <a:spLocks noGrp="1"/>
          </p:cNvSpPr>
          <p:nvPr>
            <p:ph idx="1"/>
          </p:nvPr>
        </p:nvSpPr>
        <p:spPr/>
        <p:txBody>
          <a:bodyPr>
            <a:normAutofit/>
          </a:bodyPr>
          <a:lstStyle/>
          <a:p>
            <a:pPr marL="0" indent="0" algn="ctr">
              <a:buNone/>
            </a:pPr>
            <a:r>
              <a:rPr lang="en-US" sz="6600" dirty="0"/>
              <a:t>Our highest priority is to satisfy the customer through early and continuous delivery of valuable software.</a:t>
            </a:r>
          </a:p>
        </p:txBody>
      </p:sp>
      <p:sp>
        <p:nvSpPr>
          <p:cNvPr id="4" name="Content Placeholder 2">
            <a:extLst>
              <a:ext uri="{FF2B5EF4-FFF2-40B4-BE49-F238E27FC236}">
                <a16:creationId xmlns:a16="http://schemas.microsoft.com/office/drawing/2014/main" id="{52CD24C7-93A4-FE41-A2F5-372FBCEFC796}"/>
              </a:ext>
            </a:extLst>
          </p:cNvPr>
          <p:cNvSpPr txBox="1">
            <a:spLocks/>
          </p:cNvSpPr>
          <p:nvPr/>
        </p:nvSpPr>
        <p:spPr>
          <a:xfrm>
            <a:off x="838200" y="6486862"/>
            <a:ext cx="10515600" cy="371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i="1" dirty="0"/>
              <a:t>Source: http://</a:t>
            </a:r>
            <a:r>
              <a:rPr lang="en-US" sz="1200" i="1" dirty="0" err="1"/>
              <a:t>agilemanifesto.org</a:t>
            </a:r>
            <a:r>
              <a:rPr lang="en-US" sz="1200" i="1" dirty="0"/>
              <a:t>/</a:t>
            </a:r>
            <a:r>
              <a:rPr lang="en-US" sz="1200" i="1" dirty="0" err="1"/>
              <a:t>principles.html</a:t>
            </a:r>
            <a:endParaRPr lang="en-US" sz="1200" i="1" dirty="0"/>
          </a:p>
        </p:txBody>
      </p:sp>
    </p:spTree>
    <p:extLst>
      <p:ext uri="{BB962C8B-B14F-4D97-AF65-F5344CB8AC3E}">
        <p14:creationId xmlns:p14="http://schemas.microsoft.com/office/powerpoint/2010/main" val="1368113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C6FE4-65FD-8B48-8258-C1AC7AF5DA5A}"/>
              </a:ext>
            </a:extLst>
          </p:cNvPr>
          <p:cNvSpPr>
            <a:spLocks noGrp="1"/>
          </p:cNvSpPr>
          <p:nvPr>
            <p:ph type="title"/>
          </p:nvPr>
        </p:nvSpPr>
        <p:spPr/>
        <p:txBody>
          <a:bodyPr/>
          <a:lstStyle/>
          <a:p>
            <a:r>
              <a:rPr lang="en-US" dirty="0"/>
              <a:t>Continuous Delivery Benefits</a:t>
            </a:r>
          </a:p>
        </p:txBody>
      </p:sp>
      <p:sp>
        <p:nvSpPr>
          <p:cNvPr id="3" name="Content Placeholder 2">
            <a:extLst>
              <a:ext uri="{FF2B5EF4-FFF2-40B4-BE49-F238E27FC236}">
                <a16:creationId xmlns:a16="http://schemas.microsoft.com/office/drawing/2014/main" id="{AAA32508-FA2F-0142-93BD-274E3B4CC545}"/>
              </a:ext>
            </a:extLst>
          </p:cNvPr>
          <p:cNvSpPr>
            <a:spLocks noGrp="1"/>
          </p:cNvSpPr>
          <p:nvPr>
            <p:ph idx="1"/>
          </p:nvPr>
        </p:nvSpPr>
        <p:spPr/>
        <p:txBody>
          <a:bodyPr/>
          <a:lstStyle/>
          <a:p>
            <a:r>
              <a:rPr lang="en-US" dirty="0"/>
              <a:t>Lower risk releases</a:t>
            </a:r>
          </a:p>
          <a:p>
            <a:r>
              <a:rPr lang="en-US" dirty="0"/>
              <a:t>Lead time to deliver software features is minimized</a:t>
            </a:r>
          </a:p>
          <a:p>
            <a:r>
              <a:rPr lang="en-US" dirty="0"/>
              <a:t>Software quality increases</a:t>
            </a:r>
          </a:p>
          <a:p>
            <a:r>
              <a:rPr lang="en-US" dirty="0"/>
              <a:t>Costs are minimized</a:t>
            </a:r>
          </a:p>
          <a:p>
            <a:r>
              <a:rPr lang="en-US" dirty="0"/>
              <a:t>Work in Progress decreases</a:t>
            </a:r>
          </a:p>
          <a:p>
            <a:r>
              <a:rPr lang="en-US" dirty="0"/>
              <a:t>Development teams are happier</a:t>
            </a:r>
          </a:p>
        </p:txBody>
      </p:sp>
    </p:spTree>
    <p:extLst>
      <p:ext uri="{BB962C8B-B14F-4D97-AF65-F5344CB8AC3E}">
        <p14:creationId xmlns:p14="http://schemas.microsoft.com/office/powerpoint/2010/main" val="2723211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D24B0-8E2C-CF4D-BB4B-4D72A3FE4495}"/>
              </a:ext>
            </a:extLst>
          </p:cNvPr>
          <p:cNvSpPr>
            <a:spLocks noGrp="1"/>
          </p:cNvSpPr>
          <p:nvPr>
            <p:ph type="title"/>
          </p:nvPr>
        </p:nvSpPr>
        <p:spPr/>
        <p:txBody>
          <a:bodyPr/>
          <a:lstStyle/>
          <a:p>
            <a:r>
              <a:rPr lang="en-US" dirty="0"/>
              <a:t>To Successfully perform Continuous Delivery</a:t>
            </a:r>
          </a:p>
        </p:txBody>
      </p:sp>
      <p:sp>
        <p:nvSpPr>
          <p:cNvPr id="4" name="Content Placeholder 3">
            <a:extLst>
              <a:ext uri="{FF2B5EF4-FFF2-40B4-BE49-F238E27FC236}">
                <a16:creationId xmlns:a16="http://schemas.microsoft.com/office/drawing/2014/main" id="{96DF8836-65CC-1A40-A63F-977A7DB905D4}"/>
              </a:ext>
            </a:extLst>
          </p:cNvPr>
          <p:cNvSpPr>
            <a:spLocks noGrp="1"/>
          </p:cNvSpPr>
          <p:nvPr>
            <p:ph idx="1"/>
          </p:nvPr>
        </p:nvSpPr>
        <p:spPr/>
        <p:txBody>
          <a:bodyPr/>
          <a:lstStyle/>
          <a:p>
            <a:pPr lvl="0"/>
            <a:r>
              <a:rPr lang="en-US" dirty="0"/>
              <a:t>Build code artifacts only once</a:t>
            </a:r>
          </a:p>
          <a:p>
            <a:pPr lvl="0"/>
            <a:r>
              <a:rPr lang="en-US" dirty="0"/>
              <a:t>All build artifacts are immutable</a:t>
            </a:r>
          </a:p>
          <a:p>
            <a:pPr lvl="0"/>
            <a:r>
              <a:rPr lang="en-US" dirty="0"/>
              <a:t>Deploy to a copy of production deploying into production</a:t>
            </a:r>
          </a:p>
          <a:p>
            <a:pPr lvl="0"/>
            <a:r>
              <a:rPr lang="en-US" dirty="0"/>
              <a:t>Stop a deploys whenever a step fails</a:t>
            </a:r>
          </a:p>
          <a:p>
            <a:pPr lvl="0"/>
            <a:r>
              <a:rPr lang="en-US" dirty="0"/>
              <a:t>Deployments are idempotent</a:t>
            </a:r>
          </a:p>
          <a:p>
            <a:endParaRPr lang="en-US" dirty="0"/>
          </a:p>
        </p:txBody>
      </p:sp>
    </p:spTree>
    <p:extLst>
      <p:ext uri="{BB962C8B-B14F-4D97-AF65-F5344CB8AC3E}">
        <p14:creationId xmlns:p14="http://schemas.microsoft.com/office/powerpoint/2010/main" val="1939766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719B2-836C-2845-9749-1128A439BD8F}"/>
              </a:ext>
            </a:extLst>
          </p:cNvPr>
          <p:cNvSpPr>
            <a:spLocks noGrp="1"/>
          </p:cNvSpPr>
          <p:nvPr>
            <p:ph type="title"/>
          </p:nvPr>
        </p:nvSpPr>
        <p:spPr/>
        <p:txBody>
          <a:bodyPr/>
          <a:lstStyle/>
          <a:p>
            <a:r>
              <a:rPr lang="en-US" dirty="0"/>
              <a:t>Four Principles of Low-Risk Software Releases</a:t>
            </a:r>
          </a:p>
        </p:txBody>
      </p:sp>
      <p:sp>
        <p:nvSpPr>
          <p:cNvPr id="3" name="Content Placeholder 2">
            <a:extLst>
              <a:ext uri="{FF2B5EF4-FFF2-40B4-BE49-F238E27FC236}">
                <a16:creationId xmlns:a16="http://schemas.microsoft.com/office/drawing/2014/main" id="{AA170EF5-85F0-354F-8336-9780F7653619}"/>
              </a:ext>
            </a:extLst>
          </p:cNvPr>
          <p:cNvSpPr>
            <a:spLocks noGrp="1"/>
          </p:cNvSpPr>
          <p:nvPr>
            <p:ph idx="1"/>
          </p:nvPr>
        </p:nvSpPr>
        <p:spPr/>
        <p:txBody>
          <a:bodyPr/>
          <a:lstStyle/>
          <a:p>
            <a:r>
              <a:rPr lang="en-US" dirty="0"/>
              <a:t>Low-Risk Releases Are Incremental</a:t>
            </a:r>
          </a:p>
          <a:p>
            <a:r>
              <a:rPr lang="en-US" dirty="0"/>
              <a:t>Decouple Deployment and Release</a:t>
            </a:r>
          </a:p>
          <a:p>
            <a:pPr lvl="1"/>
            <a:r>
              <a:rPr lang="en-US" dirty="0"/>
              <a:t>Dark Launches, Feature Toggles and Canary Releases</a:t>
            </a:r>
          </a:p>
          <a:p>
            <a:r>
              <a:rPr lang="en-US" dirty="0"/>
              <a:t>Focus on Reducing Batch Size</a:t>
            </a:r>
          </a:p>
          <a:p>
            <a:r>
              <a:rPr lang="en-US" dirty="0"/>
              <a:t>Optimize for Resilience</a:t>
            </a:r>
          </a:p>
        </p:txBody>
      </p:sp>
      <p:sp>
        <p:nvSpPr>
          <p:cNvPr id="4" name="Content Placeholder 2">
            <a:extLst>
              <a:ext uri="{FF2B5EF4-FFF2-40B4-BE49-F238E27FC236}">
                <a16:creationId xmlns:a16="http://schemas.microsoft.com/office/drawing/2014/main" id="{24A5AE0E-73B7-794F-AB6B-9AF9D1614EAD}"/>
              </a:ext>
            </a:extLst>
          </p:cNvPr>
          <p:cNvSpPr txBox="1">
            <a:spLocks/>
          </p:cNvSpPr>
          <p:nvPr/>
        </p:nvSpPr>
        <p:spPr>
          <a:xfrm>
            <a:off x="838200" y="6486862"/>
            <a:ext cx="10515600" cy="3711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i="1" dirty="0"/>
              <a:t>Source: Jez Humble </a:t>
            </a:r>
            <a:br>
              <a:rPr lang="en-US" sz="1200" i="1" dirty="0"/>
            </a:br>
            <a:r>
              <a:rPr lang="en-US" sz="1200" dirty="0"/>
              <a:t>http://</a:t>
            </a:r>
            <a:r>
              <a:rPr lang="en-US" sz="1200" dirty="0" err="1"/>
              <a:t>www.informit.com</a:t>
            </a:r>
            <a:r>
              <a:rPr lang="en-US" sz="1200" dirty="0"/>
              <a:t>/articles/</a:t>
            </a:r>
            <a:r>
              <a:rPr lang="en-US" sz="1200" dirty="0" err="1"/>
              <a:t>article.aspx?p</a:t>
            </a:r>
            <a:r>
              <a:rPr lang="en-US" sz="1200" dirty="0"/>
              <a:t>=1833567</a:t>
            </a:r>
            <a:endParaRPr lang="en-US" sz="1200" i="1" dirty="0"/>
          </a:p>
        </p:txBody>
      </p:sp>
    </p:spTree>
    <p:extLst>
      <p:ext uri="{BB962C8B-B14F-4D97-AF65-F5344CB8AC3E}">
        <p14:creationId xmlns:p14="http://schemas.microsoft.com/office/powerpoint/2010/main" val="4092758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A73F8B-82F9-334A-8615-75B2E0615462}"/>
              </a:ext>
            </a:extLst>
          </p:cNvPr>
          <p:cNvSpPr>
            <a:spLocks noGrp="1"/>
          </p:cNvSpPr>
          <p:nvPr>
            <p:ph type="title"/>
          </p:nvPr>
        </p:nvSpPr>
        <p:spPr/>
        <p:txBody>
          <a:bodyPr/>
          <a:lstStyle/>
          <a:p>
            <a:r>
              <a:rPr lang="en-US" dirty="0"/>
              <a:t>About Mark Saum</a:t>
            </a:r>
          </a:p>
        </p:txBody>
      </p:sp>
      <p:sp>
        <p:nvSpPr>
          <p:cNvPr id="4" name="Content Placeholder 3">
            <a:extLst>
              <a:ext uri="{FF2B5EF4-FFF2-40B4-BE49-F238E27FC236}">
                <a16:creationId xmlns:a16="http://schemas.microsoft.com/office/drawing/2014/main" id="{2A571B2A-282D-3349-AB84-2D00CB8F84C4}"/>
              </a:ext>
            </a:extLst>
          </p:cNvPr>
          <p:cNvSpPr>
            <a:spLocks noGrp="1"/>
          </p:cNvSpPr>
          <p:nvPr>
            <p:ph idx="1"/>
          </p:nvPr>
        </p:nvSpPr>
        <p:spPr/>
        <p:txBody>
          <a:bodyPr/>
          <a:lstStyle/>
          <a:p>
            <a:r>
              <a:rPr lang="en-US" dirty="0"/>
              <a:t>CIO and CISO of several technology startups</a:t>
            </a:r>
          </a:p>
          <a:p>
            <a:r>
              <a:rPr lang="en-US" dirty="0"/>
              <a:t>Deep experience in technology startups</a:t>
            </a:r>
          </a:p>
          <a:p>
            <a:r>
              <a:rPr lang="en-US" dirty="0"/>
              <a:t>Enterprise IT architecture consultant with over 20 years experience</a:t>
            </a:r>
          </a:p>
          <a:p>
            <a:r>
              <a:rPr lang="en-US" dirty="0"/>
              <a:t>Enterprise customers include </a:t>
            </a:r>
            <a:r>
              <a:rPr lang="en-US" dirty="0" err="1"/>
              <a:t>JPMorganChase</a:t>
            </a:r>
            <a:r>
              <a:rPr lang="en-US" dirty="0"/>
              <a:t>, General Motors, AT&amp;T, Lucent Technologies, Verizon, US Cellular, FedEx and Raytheon</a:t>
            </a:r>
          </a:p>
          <a:p>
            <a:r>
              <a:rPr lang="en-US" dirty="0"/>
              <a:t>Currently a Principal DevOps Architect with </a:t>
            </a:r>
            <a:r>
              <a:rPr lang="en-US" dirty="0" err="1"/>
              <a:t>BeyondSoft</a:t>
            </a:r>
            <a:endParaRPr lang="en-US" dirty="0"/>
          </a:p>
        </p:txBody>
      </p:sp>
      <p:pic>
        <p:nvPicPr>
          <p:cNvPr id="5" name="Picture 4">
            <a:extLst>
              <a:ext uri="{FF2B5EF4-FFF2-40B4-BE49-F238E27FC236}">
                <a16:creationId xmlns:a16="http://schemas.microsoft.com/office/drawing/2014/main" id="{CEBF8F36-83B3-7E4E-8E6E-4BB3B77F7718}"/>
              </a:ext>
            </a:extLst>
          </p:cNvPr>
          <p:cNvPicPr>
            <a:picLocks noChangeAspect="1"/>
          </p:cNvPicPr>
          <p:nvPr/>
        </p:nvPicPr>
        <p:blipFill>
          <a:blip r:embed="rId2"/>
          <a:stretch>
            <a:fillRect/>
          </a:stretch>
        </p:blipFill>
        <p:spPr>
          <a:xfrm>
            <a:off x="7968342" y="0"/>
            <a:ext cx="4223657" cy="2371801"/>
          </a:xfrm>
          <a:prstGeom prst="rect">
            <a:avLst/>
          </a:prstGeom>
        </p:spPr>
      </p:pic>
    </p:spTree>
    <p:extLst>
      <p:ext uri="{BB962C8B-B14F-4D97-AF65-F5344CB8AC3E}">
        <p14:creationId xmlns:p14="http://schemas.microsoft.com/office/powerpoint/2010/main" val="373094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719B2-836C-2845-9749-1128A439BD8F}"/>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AA170EF5-85F0-354F-8336-9780F7653619}"/>
              </a:ext>
            </a:extLst>
          </p:cNvPr>
          <p:cNvSpPr>
            <a:spLocks noGrp="1"/>
          </p:cNvSpPr>
          <p:nvPr>
            <p:ph idx="1"/>
          </p:nvPr>
        </p:nvSpPr>
        <p:spPr/>
        <p:txBody>
          <a:bodyPr/>
          <a:lstStyle/>
          <a:p>
            <a:r>
              <a:rPr lang="en-US" dirty="0"/>
              <a:t>Testing is critical throughout the CI and CD processes</a:t>
            </a:r>
          </a:p>
          <a:p>
            <a:r>
              <a:rPr lang="en-US" dirty="0"/>
              <a:t>Testing is automated</a:t>
            </a:r>
          </a:p>
          <a:p>
            <a:r>
              <a:rPr lang="en-US" dirty="0"/>
              <a:t>Integration testing is performed on a copy of the production environment</a:t>
            </a:r>
          </a:p>
          <a:p>
            <a:endParaRPr lang="en-US" dirty="0"/>
          </a:p>
        </p:txBody>
      </p:sp>
    </p:spTree>
    <p:extLst>
      <p:ext uri="{BB962C8B-B14F-4D97-AF65-F5344CB8AC3E}">
        <p14:creationId xmlns:p14="http://schemas.microsoft.com/office/powerpoint/2010/main" val="553570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0" y="6019437"/>
            <a:ext cx="12192000" cy="838563"/>
          </a:xfrm>
          <a:prstGeom prst="rect">
            <a:avLst/>
          </a:prstGeom>
          <a:solidFill>
            <a:schemeClr val="bg1">
              <a:alpha val="72000"/>
            </a:schemeClr>
          </a:solidFill>
        </p:spPr>
        <p:txBody>
          <a:bodyPr wrap="square" rtlCol="0">
            <a:spAutoFit/>
          </a:bodyPr>
          <a:lstStyle/>
          <a:p>
            <a:pPr algn="ctr" defTabSz="886769" hangingPunct="0"/>
            <a:r>
              <a:rPr lang="en-US" sz="4849" b="1" kern="0"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sym typeface="Century Gothic"/>
              </a:rPr>
              <a:t>Next Steps</a:t>
            </a:r>
          </a:p>
        </p:txBody>
      </p:sp>
    </p:spTree>
    <p:extLst>
      <p:ext uri="{BB962C8B-B14F-4D97-AF65-F5344CB8AC3E}">
        <p14:creationId xmlns:p14="http://schemas.microsoft.com/office/powerpoint/2010/main" val="908316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D24B0-8E2C-CF4D-BB4B-4D72A3FE4495}"/>
              </a:ext>
            </a:extLst>
          </p:cNvPr>
          <p:cNvSpPr>
            <a:spLocks noGrp="1"/>
          </p:cNvSpPr>
          <p:nvPr>
            <p:ph type="title"/>
          </p:nvPr>
        </p:nvSpPr>
        <p:spPr/>
        <p:txBody>
          <a:bodyPr/>
          <a:lstStyle/>
          <a:p>
            <a:r>
              <a:rPr lang="en-US" dirty="0"/>
              <a:t>Next Steps</a:t>
            </a:r>
          </a:p>
        </p:txBody>
      </p:sp>
      <p:sp>
        <p:nvSpPr>
          <p:cNvPr id="4" name="Content Placeholder 3">
            <a:extLst>
              <a:ext uri="{FF2B5EF4-FFF2-40B4-BE49-F238E27FC236}">
                <a16:creationId xmlns:a16="http://schemas.microsoft.com/office/drawing/2014/main" id="{96DF8836-65CC-1A40-A63F-977A7DB905D4}"/>
              </a:ext>
            </a:extLst>
          </p:cNvPr>
          <p:cNvSpPr>
            <a:spLocks noGrp="1"/>
          </p:cNvSpPr>
          <p:nvPr>
            <p:ph idx="1"/>
          </p:nvPr>
        </p:nvSpPr>
        <p:spPr/>
        <p:txBody>
          <a:bodyPr/>
          <a:lstStyle/>
          <a:p>
            <a:pPr lvl="0"/>
            <a:r>
              <a:rPr lang="en-US" dirty="0"/>
              <a:t>Work begins at the team level to implement CI and CD best practices</a:t>
            </a:r>
          </a:p>
          <a:p>
            <a:pPr lvl="0"/>
            <a:r>
              <a:rPr lang="en-US" dirty="0"/>
              <a:t>Training and mentoring for teams</a:t>
            </a:r>
          </a:p>
          <a:p>
            <a:pPr lvl="0"/>
            <a:r>
              <a:rPr lang="en-US" dirty="0"/>
              <a:t>Scoring and ranking of teams based on maturity levels</a:t>
            </a:r>
          </a:p>
          <a:p>
            <a:endParaRPr lang="en-US" dirty="0"/>
          </a:p>
        </p:txBody>
      </p:sp>
    </p:spTree>
    <p:extLst>
      <p:ext uri="{BB962C8B-B14F-4D97-AF65-F5344CB8AC3E}">
        <p14:creationId xmlns:p14="http://schemas.microsoft.com/office/powerpoint/2010/main" val="1525735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0" y="6019437"/>
            <a:ext cx="12192000" cy="838563"/>
          </a:xfrm>
          <a:prstGeom prst="rect">
            <a:avLst/>
          </a:prstGeom>
          <a:solidFill>
            <a:schemeClr val="bg1">
              <a:alpha val="72000"/>
            </a:schemeClr>
          </a:solidFill>
        </p:spPr>
        <p:txBody>
          <a:bodyPr wrap="square" rtlCol="0">
            <a:spAutoFit/>
          </a:bodyPr>
          <a:lstStyle/>
          <a:p>
            <a:pPr algn="ctr" defTabSz="886769" hangingPunct="0"/>
            <a:r>
              <a:rPr lang="en-US" sz="4849" b="1" kern="0"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sym typeface="Century Gothic"/>
              </a:rPr>
              <a:t>Resources</a:t>
            </a:r>
          </a:p>
        </p:txBody>
      </p:sp>
    </p:spTree>
    <p:extLst>
      <p:ext uri="{BB962C8B-B14F-4D97-AF65-F5344CB8AC3E}">
        <p14:creationId xmlns:p14="http://schemas.microsoft.com/office/powerpoint/2010/main" val="14026466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48DC3-1209-A24C-9B7C-957A787124C4}"/>
              </a:ext>
            </a:extLst>
          </p:cNvPr>
          <p:cNvSpPr>
            <a:spLocks noGrp="1"/>
          </p:cNvSpPr>
          <p:nvPr>
            <p:ph type="title"/>
          </p:nvPr>
        </p:nvSpPr>
        <p:spPr/>
        <p:txBody>
          <a:bodyPr/>
          <a:lstStyle/>
          <a:p>
            <a:r>
              <a:rPr lang="en-US" dirty="0"/>
              <a:t>Practitioner DevOps Reading List</a:t>
            </a:r>
          </a:p>
        </p:txBody>
      </p:sp>
      <p:sp>
        <p:nvSpPr>
          <p:cNvPr id="4" name="Content Placeholder 3">
            <a:extLst>
              <a:ext uri="{FF2B5EF4-FFF2-40B4-BE49-F238E27FC236}">
                <a16:creationId xmlns:a16="http://schemas.microsoft.com/office/drawing/2014/main" id="{8C328920-1CAD-6F41-8AAB-9B06D91AD76A}"/>
              </a:ext>
            </a:extLst>
          </p:cNvPr>
          <p:cNvSpPr>
            <a:spLocks noGrp="1"/>
          </p:cNvSpPr>
          <p:nvPr>
            <p:ph idx="1"/>
          </p:nvPr>
        </p:nvSpPr>
        <p:spPr/>
        <p:txBody>
          <a:bodyPr>
            <a:normAutofit fontScale="62500" lnSpcReduction="20000"/>
          </a:bodyPr>
          <a:lstStyle/>
          <a:p>
            <a:r>
              <a:rPr lang="en-US" b="1" dirty="0"/>
              <a:t>The DevOps Handbook</a:t>
            </a:r>
            <a:br>
              <a:rPr lang="en-US" b="1" dirty="0"/>
            </a:br>
            <a:r>
              <a:rPr lang="en-US" dirty="0"/>
              <a:t>Gene Kim, Patrick </a:t>
            </a:r>
            <a:r>
              <a:rPr lang="en-US" dirty="0" err="1"/>
              <a:t>Debois</a:t>
            </a:r>
            <a:r>
              <a:rPr lang="en-US" dirty="0"/>
              <a:t>, John Willis, John </a:t>
            </a:r>
            <a:r>
              <a:rPr lang="en-US" dirty="0" err="1"/>
              <a:t>Allspaw</a:t>
            </a:r>
            <a:r>
              <a:rPr lang="en-US" dirty="0"/>
              <a:t>, and Jez Humble</a:t>
            </a:r>
          </a:p>
          <a:p>
            <a:r>
              <a:rPr lang="en-US" b="1" dirty="0"/>
              <a:t>The Phoenix Project</a:t>
            </a:r>
            <a:br>
              <a:rPr lang="en-US" b="1" dirty="0"/>
            </a:br>
            <a:r>
              <a:rPr lang="en-US" dirty="0"/>
              <a:t>Gene Kim, George Spafford, Kevin Behr</a:t>
            </a:r>
          </a:p>
          <a:p>
            <a:r>
              <a:rPr lang="en-US" b="1" dirty="0"/>
              <a:t>Web Operations </a:t>
            </a:r>
            <a:br>
              <a:rPr lang="en-US" b="1" dirty="0"/>
            </a:br>
            <a:r>
              <a:rPr lang="en-US" dirty="0"/>
              <a:t>various</a:t>
            </a:r>
          </a:p>
          <a:p>
            <a:r>
              <a:rPr lang="en-US" b="1" dirty="0"/>
              <a:t>Continuous Delivery</a:t>
            </a:r>
            <a:br>
              <a:rPr lang="en-US" b="1" dirty="0"/>
            </a:br>
            <a:r>
              <a:rPr lang="en-US" dirty="0"/>
              <a:t>Jez Humble and David Farley</a:t>
            </a:r>
          </a:p>
          <a:p>
            <a:r>
              <a:rPr lang="en-US" b="1" dirty="0"/>
              <a:t>A Practical Approach to Large-Scale Agile Development</a:t>
            </a:r>
            <a:br>
              <a:rPr lang="en-US" b="1" dirty="0"/>
            </a:br>
            <a:r>
              <a:rPr lang="en-US" dirty="0"/>
              <a:t>Gary Gruver</a:t>
            </a:r>
          </a:p>
          <a:p>
            <a:r>
              <a:rPr lang="en-US" b="1" dirty="0"/>
              <a:t>The Practice of Cloud System Administration</a:t>
            </a:r>
            <a:br>
              <a:rPr lang="en-US" b="1" dirty="0"/>
            </a:br>
            <a:r>
              <a:rPr lang="en-US" dirty="0"/>
              <a:t>Tom </a:t>
            </a:r>
            <a:r>
              <a:rPr lang="en-US" dirty="0" err="1"/>
              <a:t>Limoncelli</a:t>
            </a:r>
            <a:r>
              <a:rPr lang="en-US" dirty="0"/>
              <a:t>, Strata </a:t>
            </a:r>
            <a:r>
              <a:rPr lang="en-US" dirty="0" err="1"/>
              <a:t>Chalup</a:t>
            </a:r>
            <a:r>
              <a:rPr lang="en-US" dirty="0"/>
              <a:t>, Christina Hogan</a:t>
            </a:r>
          </a:p>
          <a:p>
            <a:r>
              <a:rPr lang="en-US" b="1" dirty="0"/>
              <a:t>Release It!</a:t>
            </a:r>
            <a:br>
              <a:rPr lang="en-US" b="1" dirty="0"/>
            </a:br>
            <a:r>
              <a:rPr lang="en-US" dirty="0"/>
              <a:t>Michael Nygard</a:t>
            </a:r>
          </a:p>
          <a:p>
            <a:r>
              <a:rPr lang="en-US" b="1" dirty="0"/>
              <a:t>Lean Software Development</a:t>
            </a:r>
            <a:br>
              <a:rPr lang="en-US" b="1" dirty="0"/>
            </a:br>
            <a:r>
              <a:rPr lang="en-US" dirty="0"/>
              <a:t>Mary and Tom </a:t>
            </a:r>
            <a:r>
              <a:rPr lang="en-US" dirty="0" err="1"/>
              <a:t>Poppendieck</a:t>
            </a:r>
            <a:endParaRPr lang="en-US" dirty="0"/>
          </a:p>
        </p:txBody>
      </p:sp>
    </p:spTree>
    <p:extLst>
      <p:ext uri="{BB962C8B-B14F-4D97-AF65-F5344CB8AC3E}">
        <p14:creationId xmlns:p14="http://schemas.microsoft.com/office/powerpoint/2010/main" val="3192837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48DC3-1209-A24C-9B7C-957A787124C4}"/>
              </a:ext>
            </a:extLst>
          </p:cNvPr>
          <p:cNvSpPr>
            <a:spLocks noGrp="1"/>
          </p:cNvSpPr>
          <p:nvPr>
            <p:ph type="title"/>
          </p:nvPr>
        </p:nvSpPr>
        <p:spPr/>
        <p:txBody>
          <a:bodyPr/>
          <a:lstStyle/>
          <a:p>
            <a:r>
              <a:rPr lang="en-US" dirty="0"/>
              <a:t>Leadership DevOps Reading List</a:t>
            </a:r>
          </a:p>
        </p:txBody>
      </p:sp>
      <p:sp>
        <p:nvSpPr>
          <p:cNvPr id="4" name="Content Placeholder 3">
            <a:extLst>
              <a:ext uri="{FF2B5EF4-FFF2-40B4-BE49-F238E27FC236}">
                <a16:creationId xmlns:a16="http://schemas.microsoft.com/office/drawing/2014/main" id="{8C328920-1CAD-6F41-8AAB-9B06D91AD76A}"/>
              </a:ext>
            </a:extLst>
          </p:cNvPr>
          <p:cNvSpPr>
            <a:spLocks noGrp="1"/>
          </p:cNvSpPr>
          <p:nvPr>
            <p:ph idx="1"/>
          </p:nvPr>
        </p:nvSpPr>
        <p:spPr/>
        <p:txBody>
          <a:bodyPr>
            <a:normAutofit fontScale="92500" lnSpcReduction="20000"/>
          </a:bodyPr>
          <a:lstStyle/>
          <a:p>
            <a:r>
              <a:rPr lang="en-US" b="1" dirty="0"/>
              <a:t>Leading the Transformation</a:t>
            </a:r>
            <a:br>
              <a:rPr lang="en-US" b="1" dirty="0"/>
            </a:br>
            <a:r>
              <a:rPr lang="en-US" dirty="0"/>
              <a:t>Gary Gruver and Tommy Mouser</a:t>
            </a:r>
            <a:endParaRPr lang="en-US" b="1" dirty="0"/>
          </a:p>
          <a:p>
            <a:r>
              <a:rPr lang="en-US" b="1" dirty="0"/>
              <a:t>The Phoenix Project</a:t>
            </a:r>
            <a:br>
              <a:rPr lang="en-US" b="1" dirty="0"/>
            </a:br>
            <a:r>
              <a:rPr lang="en-US" dirty="0"/>
              <a:t>Gene Kim, George Spafford and Kevin Behr</a:t>
            </a:r>
          </a:p>
          <a:p>
            <a:r>
              <a:rPr lang="en-US" b="1" dirty="0"/>
              <a:t>Accelerate</a:t>
            </a:r>
            <a:br>
              <a:rPr lang="en-US" dirty="0"/>
            </a:br>
            <a:r>
              <a:rPr lang="en-US" dirty="0"/>
              <a:t>Nicole </a:t>
            </a:r>
            <a:r>
              <a:rPr lang="en-US" dirty="0" err="1"/>
              <a:t>Forsgren</a:t>
            </a:r>
            <a:r>
              <a:rPr lang="en-US" dirty="0"/>
              <a:t>, Jez Humble and Gene Kim</a:t>
            </a:r>
          </a:p>
          <a:p>
            <a:r>
              <a:rPr lang="en-US" b="1" dirty="0"/>
              <a:t>The DevOps Handbook</a:t>
            </a:r>
            <a:br>
              <a:rPr lang="en-US" b="1" dirty="0"/>
            </a:br>
            <a:r>
              <a:rPr lang="en-US" dirty="0"/>
              <a:t>Gene Kim, Patrick </a:t>
            </a:r>
            <a:r>
              <a:rPr lang="en-US" dirty="0" err="1"/>
              <a:t>Debois</a:t>
            </a:r>
            <a:r>
              <a:rPr lang="en-US" dirty="0"/>
              <a:t>, John Willis, John </a:t>
            </a:r>
            <a:r>
              <a:rPr lang="en-US" dirty="0" err="1"/>
              <a:t>Allspaw</a:t>
            </a:r>
            <a:r>
              <a:rPr lang="en-US" dirty="0"/>
              <a:t>, and Jez Humble</a:t>
            </a:r>
          </a:p>
          <a:p>
            <a:r>
              <a:rPr lang="en-US" b="1" dirty="0"/>
              <a:t>Toyota Kata</a:t>
            </a:r>
            <a:br>
              <a:rPr lang="en-US" dirty="0"/>
            </a:br>
            <a:r>
              <a:rPr lang="en-US" dirty="0"/>
              <a:t>Mike Rother</a:t>
            </a:r>
            <a:endParaRPr lang="en-US" b="1" dirty="0"/>
          </a:p>
          <a:p>
            <a:r>
              <a:rPr lang="en-US" b="1" dirty="0"/>
              <a:t>The No Asshole Rule</a:t>
            </a:r>
            <a:br>
              <a:rPr lang="en-US" b="1" dirty="0"/>
            </a:br>
            <a:r>
              <a:rPr lang="en-US" dirty="0"/>
              <a:t>Robert Sutton</a:t>
            </a:r>
          </a:p>
        </p:txBody>
      </p:sp>
    </p:spTree>
    <p:extLst>
      <p:ext uri="{BB962C8B-B14F-4D97-AF65-F5344CB8AC3E}">
        <p14:creationId xmlns:p14="http://schemas.microsoft.com/office/powerpoint/2010/main" val="2584597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48DC3-1209-A24C-9B7C-957A787124C4}"/>
              </a:ext>
            </a:extLst>
          </p:cNvPr>
          <p:cNvSpPr>
            <a:spLocks noGrp="1"/>
          </p:cNvSpPr>
          <p:nvPr>
            <p:ph type="title"/>
          </p:nvPr>
        </p:nvSpPr>
        <p:spPr/>
        <p:txBody>
          <a:bodyPr/>
          <a:lstStyle/>
          <a:p>
            <a:r>
              <a:rPr lang="en-US" dirty="0"/>
              <a:t>Architect DevOps Reading List 1</a:t>
            </a:r>
          </a:p>
        </p:txBody>
      </p:sp>
      <p:sp>
        <p:nvSpPr>
          <p:cNvPr id="4" name="Content Placeholder 3">
            <a:extLst>
              <a:ext uri="{FF2B5EF4-FFF2-40B4-BE49-F238E27FC236}">
                <a16:creationId xmlns:a16="http://schemas.microsoft.com/office/drawing/2014/main" id="{8C328920-1CAD-6F41-8AAB-9B06D91AD76A}"/>
              </a:ext>
            </a:extLst>
          </p:cNvPr>
          <p:cNvSpPr>
            <a:spLocks noGrp="1"/>
          </p:cNvSpPr>
          <p:nvPr>
            <p:ph idx="1"/>
          </p:nvPr>
        </p:nvSpPr>
        <p:spPr/>
        <p:txBody>
          <a:bodyPr>
            <a:normAutofit fontScale="92500" lnSpcReduction="20000"/>
          </a:bodyPr>
          <a:lstStyle/>
          <a:p>
            <a:r>
              <a:rPr lang="en-US" b="1" dirty="0"/>
              <a:t>The DevOps Handbook</a:t>
            </a:r>
            <a:br>
              <a:rPr lang="en-US" b="1" dirty="0"/>
            </a:br>
            <a:r>
              <a:rPr lang="en-US" dirty="0"/>
              <a:t>Gene Kim, Patrick </a:t>
            </a:r>
            <a:r>
              <a:rPr lang="en-US" dirty="0" err="1"/>
              <a:t>Debois</a:t>
            </a:r>
            <a:r>
              <a:rPr lang="en-US" dirty="0"/>
              <a:t>, John Willis, John </a:t>
            </a:r>
            <a:r>
              <a:rPr lang="en-US" dirty="0" err="1"/>
              <a:t>Allspaw</a:t>
            </a:r>
            <a:r>
              <a:rPr lang="en-US" dirty="0"/>
              <a:t>, and Jez Humble</a:t>
            </a:r>
          </a:p>
          <a:p>
            <a:r>
              <a:rPr lang="en-US" b="1" dirty="0"/>
              <a:t>The Phoenix Project</a:t>
            </a:r>
            <a:br>
              <a:rPr lang="en-US" b="1" dirty="0"/>
            </a:br>
            <a:r>
              <a:rPr lang="en-US" dirty="0"/>
              <a:t>Gene Kim, George Spafford and Kevin Behr</a:t>
            </a:r>
          </a:p>
          <a:p>
            <a:r>
              <a:rPr lang="en-US" b="1" dirty="0"/>
              <a:t>Continuous Delivery</a:t>
            </a:r>
            <a:br>
              <a:rPr lang="en-US" b="1" dirty="0"/>
            </a:br>
            <a:r>
              <a:rPr lang="en-US" dirty="0"/>
              <a:t>Jez Humble and David Farley</a:t>
            </a:r>
          </a:p>
          <a:p>
            <a:r>
              <a:rPr lang="en-US" b="1" dirty="0"/>
              <a:t>Accelerate</a:t>
            </a:r>
            <a:br>
              <a:rPr lang="en-US" dirty="0"/>
            </a:br>
            <a:r>
              <a:rPr lang="en-US" dirty="0"/>
              <a:t>Nicole </a:t>
            </a:r>
            <a:r>
              <a:rPr lang="en-US" dirty="0" err="1"/>
              <a:t>Forsgren</a:t>
            </a:r>
            <a:r>
              <a:rPr lang="en-US" dirty="0"/>
              <a:t>, Jez Humble and Gene Kim</a:t>
            </a:r>
          </a:p>
          <a:p>
            <a:r>
              <a:rPr lang="en-US" b="1" dirty="0"/>
              <a:t>DevOps Best Practices</a:t>
            </a:r>
            <a:br>
              <a:rPr lang="en-US" b="1" dirty="0"/>
            </a:br>
            <a:r>
              <a:rPr lang="en-US" dirty="0"/>
              <a:t>Bart de Best</a:t>
            </a:r>
          </a:p>
          <a:p>
            <a:r>
              <a:rPr lang="en-US" b="1" dirty="0"/>
              <a:t>Drift into Failure</a:t>
            </a:r>
            <a:br>
              <a:rPr lang="en-US" b="1" dirty="0"/>
            </a:br>
            <a:r>
              <a:rPr lang="en-US" dirty="0"/>
              <a:t>Sidney Dekker</a:t>
            </a:r>
          </a:p>
          <a:p>
            <a:endParaRPr lang="en-US" dirty="0"/>
          </a:p>
        </p:txBody>
      </p:sp>
    </p:spTree>
    <p:extLst>
      <p:ext uri="{BB962C8B-B14F-4D97-AF65-F5344CB8AC3E}">
        <p14:creationId xmlns:p14="http://schemas.microsoft.com/office/powerpoint/2010/main" val="4145990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48DC3-1209-A24C-9B7C-957A787124C4}"/>
              </a:ext>
            </a:extLst>
          </p:cNvPr>
          <p:cNvSpPr>
            <a:spLocks noGrp="1"/>
          </p:cNvSpPr>
          <p:nvPr>
            <p:ph type="title"/>
          </p:nvPr>
        </p:nvSpPr>
        <p:spPr/>
        <p:txBody>
          <a:bodyPr/>
          <a:lstStyle/>
          <a:p>
            <a:r>
              <a:rPr lang="en-US" dirty="0"/>
              <a:t>Architect DevOps Reading List 2</a:t>
            </a:r>
          </a:p>
        </p:txBody>
      </p:sp>
      <p:sp>
        <p:nvSpPr>
          <p:cNvPr id="4" name="Content Placeholder 3">
            <a:extLst>
              <a:ext uri="{FF2B5EF4-FFF2-40B4-BE49-F238E27FC236}">
                <a16:creationId xmlns:a16="http://schemas.microsoft.com/office/drawing/2014/main" id="{8C328920-1CAD-6F41-8AAB-9B06D91AD76A}"/>
              </a:ext>
            </a:extLst>
          </p:cNvPr>
          <p:cNvSpPr>
            <a:spLocks noGrp="1"/>
          </p:cNvSpPr>
          <p:nvPr>
            <p:ph idx="1"/>
          </p:nvPr>
        </p:nvSpPr>
        <p:spPr/>
        <p:txBody>
          <a:bodyPr>
            <a:normAutofit/>
          </a:bodyPr>
          <a:lstStyle/>
          <a:p>
            <a:r>
              <a:rPr lang="en-US" b="1" dirty="0"/>
              <a:t>Thinking in Systems</a:t>
            </a:r>
            <a:br>
              <a:rPr lang="en-US" b="1" dirty="0"/>
            </a:br>
            <a:r>
              <a:rPr lang="en-US" dirty="0"/>
              <a:t>Donella Meadows</a:t>
            </a:r>
          </a:p>
          <a:p>
            <a:r>
              <a:rPr lang="en-US" b="1" dirty="0"/>
              <a:t>The Goal</a:t>
            </a:r>
            <a:br>
              <a:rPr lang="en-US" dirty="0"/>
            </a:br>
            <a:r>
              <a:rPr lang="en-US" dirty="0" err="1"/>
              <a:t>Elyahu</a:t>
            </a:r>
            <a:r>
              <a:rPr lang="en-US" dirty="0"/>
              <a:t> Goldratt</a:t>
            </a:r>
          </a:p>
          <a:p>
            <a:r>
              <a:rPr lang="en-US" b="1" dirty="0"/>
              <a:t>Lean Enterprise</a:t>
            </a:r>
            <a:br>
              <a:rPr lang="en-US" dirty="0"/>
            </a:br>
            <a:r>
              <a:rPr lang="en-US" dirty="0"/>
              <a:t>Jez Humble, Joanne </a:t>
            </a:r>
            <a:r>
              <a:rPr lang="en-US" dirty="0" err="1"/>
              <a:t>Molesy</a:t>
            </a:r>
            <a:r>
              <a:rPr lang="en-US" dirty="0"/>
              <a:t> and Barry O’Reilly</a:t>
            </a:r>
          </a:p>
        </p:txBody>
      </p:sp>
    </p:spTree>
    <p:extLst>
      <p:ext uri="{BB962C8B-B14F-4D97-AF65-F5344CB8AC3E}">
        <p14:creationId xmlns:p14="http://schemas.microsoft.com/office/powerpoint/2010/main" val="37906908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48DC3-1209-A24C-9B7C-957A787124C4}"/>
              </a:ext>
            </a:extLst>
          </p:cNvPr>
          <p:cNvSpPr>
            <a:spLocks noGrp="1"/>
          </p:cNvSpPr>
          <p:nvPr>
            <p:ph type="title"/>
          </p:nvPr>
        </p:nvSpPr>
        <p:spPr/>
        <p:txBody>
          <a:bodyPr/>
          <a:lstStyle/>
          <a:p>
            <a:r>
              <a:rPr lang="en-US" dirty="0"/>
              <a:t>Product Owner DevOps Reading List</a:t>
            </a:r>
          </a:p>
        </p:txBody>
      </p:sp>
      <p:sp>
        <p:nvSpPr>
          <p:cNvPr id="4" name="Content Placeholder 3">
            <a:extLst>
              <a:ext uri="{FF2B5EF4-FFF2-40B4-BE49-F238E27FC236}">
                <a16:creationId xmlns:a16="http://schemas.microsoft.com/office/drawing/2014/main" id="{8C328920-1CAD-6F41-8AAB-9B06D91AD76A}"/>
              </a:ext>
            </a:extLst>
          </p:cNvPr>
          <p:cNvSpPr>
            <a:spLocks noGrp="1"/>
          </p:cNvSpPr>
          <p:nvPr>
            <p:ph idx="1"/>
          </p:nvPr>
        </p:nvSpPr>
        <p:spPr/>
        <p:txBody>
          <a:bodyPr>
            <a:normAutofit/>
          </a:bodyPr>
          <a:lstStyle/>
          <a:p>
            <a:r>
              <a:rPr lang="en-US" b="1" dirty="0"/>
              <a:t>The DevOps Handbook</a:t>
            </a:r>
            <a:br>
              <a:rPr lang="en-US" b="1" dirty="0"/>
            </a:br>
            <a:r>
              <a:rPr lang="en-US" dirty="0"/>
              <a:t>Gene Kim, Patrick </a:t>
            </a:r>
            <a:r>
              <a:rPr lang="en-US" dirty="0" err="1"/>
              <a:t>Debois</a:t>
            </a:r>
            <a:r>
              <a:rPr lang="en-US" dirty="0"/>
              <a:t>, John Willis, John </a:t>
            </a:r>
            <a:r>
              <a:rPr lang="en-US" dirty="0" err="1"/>
              <a:t>Allspaw</a:t>
            </a:r>
            <a:r>
              <a:rPr lang="en-US" dirty="0"/>
              <a:t>, and Jez Humble</a:t>
            </a:r>
          </a:p>
          <a:p>
            <a:r>
              <a:rPr lang="en-US" b="1" dirty="0"/>
              <a:t>The Phoenix Project</a:t>
            </a:r>
            <a:br>
              <a:rPr lang="en-US" b="1" dirty="0"/>
            </a:br>
            <a:r>
              <a:rPr lang="en-US" dirty="0"/>
              <a:t>Gene Kim, George Spafford and Kevin Behr</a:t>
            </a:r>
          </a:p>
          <a:p>
            <a:r>
              <a:rPr lang="en-US" b="1" dirty="0"/>
              <a:t>DevOps Best Practices</a:t>
            </a:r>
            <a:br>
              <a:rPr lang="en-US" b="1" dirty="0"/>
            </a:br>
            <a:r>
              <a:rPr lang="en-US" dirty="0"/>
              <a:t>Bart de Best</a:t>
            </a:r>
          </a:p>
        </p:txBody>
      </p:sp>
    </p:spTree>
    <p:extLst>
      <p:ext uri="{BB962C8B-B14F-4D97-AF65-F5344CB8AC3E}">
        <p14:creationId xmlns:p14="http://schemas.microsoft.com/office/powerpoint/2010/main" val="6485233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A8962-7FA0-9846-A445-97E359F1BD71}"/>
              </a:ext>
            </a:extLst>
          </p:cNvPr>
          <p:cNvSpPr>
            <a:spLocks noGrp="1"/>
          </p:cNvSpPr>
          <p:nvPr>
            <p:ph type="title"/>
          </p:nvPr>
        </p:nvSpPr>
        <p:spPr/>
        <p:txBody>
          <a:bodyPr/>
          <a:lstStyle/>
          <a:p>
            <a:r>
              <a:rPr lang="en-US" dirty="0" err="1"/>
              <a:t>Lynda.com</a:t>
            </a:r>
            <a:r>
              <a:rPr lang="en-US" dirty="0"/>
              <a:t> / LinkedIn</a:t>
            </a:r>
          </a:p>
        </p:txBody>
      </p:sp>
      <p:sp>
        <p:nvSpPr>
          <p:cNvPr id="3" name="Content Placeholder 2">
            <a:extLst>
              <a:ext uri="{FF2B5EF4-FFF2-40B4-BE49-F238E27FC236}">
                <a16:creationId xmlns:a16="http://schemas.microsoft.com/office/drawing/2014/main" id="{AF6800AF-FB0B-DF4A-B603-A9E3A88D5A2A}"/>
              </a:ext>
            </a:extLst>
          </p:cNvPr>
          <p:cNvSpPr>
            <a:spLocks noGrp="1"/>
          </p:cNvSpPr>
          <p:nvPr>
            <p:ph idx="1"/>
          </p:nvPr>
        </p:nvSpPr>
        <p:spPr/>
        <p:txBody>
          <a:bodyPr>
            <a:normAutofit fontScale="92500" lnSpcReduction="10000"/>
          </a:bodyPr>
          <a:lstStyle/>
          <a:p>
            <a:r>
              <a:rPr lang="en-US" b="1" i="1" dirty="0">
                <a:hlinkClick r:id="rId3"/>
              </a:rPr>
              <a:t>DevOps Foundations</a:t>
            </a:r>
            <a:br>
              <a:rPr lang="en-US" b="1" i="1" dirty="0"/>
            </a:br>
            <a:r>
              <a:rPr lang="en-US" i="1" dirty="0"/>
              <a:t>James </a:t>
            </a:r>
            <a:r>
              <a:rPr lang="en-US" i="1" dirty="0" err="1"/>
              <a:t>Wickett</a:t>
            </a:r>
            <a:r>
              <a:rPr lang="en-US" i="1" dirty="0"/>
              <a:t> and Ernest Mueller</a:t>
            </a:r>
            <a:br>
              <a:rPr lang="en-US" i="1" dirty="0"/>
            </a:br>
            <a:r>
              <a:rPr lang="en-US" i="1" dirty="0"/>
              <a:t>A three hour set of videos designed to orient beginners into the whole scope of DevOps</a:t>
            </a:r>
          </a:p>
          <a:p>
            <a:r>
              <a:rPr lang="en-US" b="1" i="1" dirty="0">
                <a:hlinkClick r:id="rId4"/>
              </a:rPr>
              <a:t>DevOps Foundations: Infrastructure Automation</a:t>
            </a:r>
            <a:br>
              <a:rPr lang="en-US" b="1" i="1" dirty="0"/>
            </a:br>
            <a:r>
              <a:rPr lang="en-US" i="1" dirty="0"/>
              <a:t>James </a:t>
            </a:r>
            <a:r>
              <a:rPr lang="en-US" i="1" dirty="0" err="1"/>
              <a:t>Wickett</a:t>
            </a:r>
            <a:r>
              <a:rPr lang="en-US" i="1" dirty="0"/>
              <a:t> and Ernest Mueller </a:t>
            </a:r>
            <a:br>
              <a:rPr lang="en-US" i="1" dirty="0"/>
            </a:br>
            <a:r>
              <a:rPr lang="en-US" i="1" dirty="0"/>
              <a:t>Two hours of infrastructure automation concepts, with demos illustrating them in everything from </a:t>
            </a:r>
            <a:r>
              <a:rPr lang="en-US" i="1" dirty="0" err="1"/>
              <a:t>Cloudformation</a:t>
            </a:r>
            <a:r>
              <a:rPr lang="en-US" i="1" dirty="0"/>
              <a:t> to chef</a:t>
            </a:r>
          </a:p>
          <a:p>
            <a:r>
              <a:rPr lang="en-US" b="1" i="1" dirty="0">
                <a:hlinkClick r:id="rId5"/>
              </a:rPr>
              <a:t>DevOps Foundations: Continuous Delivery</a:t>
            </a:r>
            <a:br>
              <a:rPr lang="en-US" b="1" i="1" dirty="0"/>
            </a:br>
            <a:r>
              <a:rPr lang="en-US" i="1" dirty="0"/>
              <a:t>James </a:t>
            </a:r>
            <a:r>
              <a:rPr lang="en-US" i="1" dirty="0" err="1"/>
              <a:t>Wickett</a:t>
            </a:r>
            <a:r>
              <a:rPr lang="en-US" i="1" dirty="0"/>
              <a:t> and Ernest Mueller </a:t>
            </a:r>
            <a:br>
              <a:rPr lang="en-US" i="1" dirty="0"/>
            </a:br>
            <a:r>
              <a:rPr lang="en-US" i="1" dirty="0"/>
              <a:t>What you need to know about continuous integration and delivery, with demos in </a:t>
            </a:r>
            <a:r>
              <a:rPr lang="en-US" i="1" dirty="0" err="1"/>
              <a:t>jenkins</a:t>
            </a:r>
            <a:r>
              <a:rPr lang="en-US" i="1" dirty="0"/>
              <a:t>, nexus, and more.</a:t>
            </a:r>
          </a:p>
          <a:p>
            <a:endParaRPr lang="en-US" dirty="0"/>
          </a:p>
        </p:txBody>
      </p:sp>
    </p:spTree>
    <p:extLst>
      <p:ext uri="{BB962C8B-B14F-4D97-AF65-F5344CB8AC3E}">
        <p14:creationId xmlns:p14="http://schemas.microsoft.com/office/powerpoint/2010/main" val="1946639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0" y="6019437"/>
            <a:ext cx="12192000" cy="838563"/>
          </a:xfrm>
          <a:prstGeom prst="rect">
            <a:avLst/>
          </a:prstGeom>
          <a:solidFill>
            <a:schemeClr val="bg1">
              <a:alpha val="72000"/>
            </a:schemeClr>
          </a:solidFill>
        </p:spPr>
        <p:txBody>
          <a:bodyPr wrap="square" rtlCol="0">
            <a:spAutoFit/>
          </a:bodyPr>
          <a:lstStyle/>
          <a:p>
            <a:pPr algn="ctr" defTabSz="886769" hangingPunct="0"/>
            <a:r>
              <a:rPr lang="en-US" sz="4849" b="1" kern="0"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sym typeface="Century Gothic"/>
              </a:rPr>
              <a:t>DevOps Overview</a:t>
            </a:r>
          </a:p>
        </p:txBody>
      </p:sp>
    </p:spTree>
    <p:extLst>
      <p:ext uri="{BB962C8B-B14F-4D97-AF65-F5344CB8AC3E}">
        <p14:creationId xmlns:p14="http://schemas.microsoft.com/office/powerpoint/2010/main" val="4262042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481" name="标题 6"/>
          <p:cNvSpPr>
            <a:spLocks noGrp="1"/>
          </p:cNvSpPr>
          <p:nvPr>
            <p:ph type="ctrTitle" idx="4294967295"/>
          </p:nvPr>
        </p:nvSpPr>
        <p:spPr>
          <a:xfrm>
            <a:off x="0" y="5449887"/>
            <a:ext cx="12192000" cy="1408113"/>
          </a:xfrm>
          <a:solidFill>
            <a:srgbClr val="FFFFFF">
              <a:alpha val="75294"/>
            </a:srgbClr>
          </a:solidFill>
        </p:spPr>
        <p:txBody>
          <a:bodyPr anchorCtr="1">
            <a:noAutofit/>
          </a:bodyPr>
          <a:lstStyle/>
          <a:p>
            <a:r>
              <a:rPr lang="en-US" altLang="zh-CN" sz="5333" b="1" dirty="0">
                <a:solidFill>
                  <a:srgbClr val="C00000"/>
                </a:solidFill>
                <a:latin typeface="Rockwell Extra Bold" panose="02060903040505020403" pitchFamily="18" charset="0"/>
              </a:rPr>
              <a:t>Questions?</a:t>
            </a:r>
            <a:endParaRPr lang="zh-CN" altLang="en-US" sz="1455" dirty="0">
              <a:solidFill>
                <a:srgbClr val="C00000"/>
              </a:solidFill>
              <a:latin typeface="Rockwell" panose="02060603020205020403" pitchFamily="18" charset="0"/>
            </a:endParaRPr>
          </a:p>
        </p:txBody>
      </p:sp>
    </p:spTree>
    <p:extLst>
      <p:ext uri="{BB962C8B-B14F-4D97-AF65-F5344CB8AC3E}">
        <p14:creationId xmlns:p14="http://schemas.microsoft.com/office/powerpoint/2010/main" val="3791588084"/>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94524E-47D4-2849-AA14-7DFB262FC378}"/>
              </a:ext>
            </a:extLst>
          </p:cNvPr>
          <p:cNvSpPr>
            <a:spLocks noGrp="1"/>
          </p:cNvSpPr>
          <p:nvPr>
            <p:ph type="title"/>
          </p:nvPr>
        </p:nvSpPr>
        <p:spPr>
          <a:xfrm>
            <a:off x="838202" y="457970"/>
            <a:ext cx="10515600" cy="1285395"/>
          </a:xfrm>
        </p:spPr>
        <p:txBody>
          <a:bodyPr/>
          <a:lstStyle/>
          <a:p>
            <a:r>
              <a:rPr lang="en-US" dirty="0"/>
              <a:t>Why Should We Adopt DevOps?</a:t>
            </a:r>
          </a:p>
        </p:txBody>
      </p:sp>
      <p:pic>
        <p:nvPicPr>
          <p:cNvPr id="5" name="Picture 4">
            <a:extLst>
              <a:ext uri="{FF2B5EF4-FFF2-40B4-BE49-F238E27FC236}">
                <a16:creationId xmlns:a16="http://schemas.microsoft.com/office/drawing/2014/main" id="{1A6BE3D1-B4DF-0C4A-9AC4-15A139F6E061}"/>
              </a:ext>
            </a:extLst>
          </p:cNvPr>
          <p:cNvPicPr>
            <a:picLocks noChangeAspect="1"/>
          </p:cNvPicPr>
          <p:nvPr/>
        </p:nvPicPr>
        <p:blipFill>
          <a:blip r:embed="rId3"/>
          <a:stretch>
            <a:fillRect/>
          </a:stretch>
        </p:blipFill>
        <p:spPr>
          <a:xfrm>
            <a:off x="838202" y="1622079"/>
            <a:ext cx="2157944" cy="1769514"/>
          </a:xfrm>
          <a:prstGeom prst="rect">
            <a:avLst/>
          </a:prstGeom>
        </p:spPr>
      </p:pic>
      <p:pic>
        <p:nvPicPr>
          <p:cNvPr id="6" name="Picture 5">
            <a:extLst>
              <a:ext uri="{FF2B5EF4-FFF2-40B4-BE49-F238E27FC236}">
                <a16:creationId xmlns:a16="http://schemas.microsoft.com/office/drawing/2014/main" id="{83718AA1-43A8-A24A-8D59-7F8C92F10657}"/>
              </a:ext>
            </a:extLst>
          </p:cNvPr>
          <p:cNvPicPr>
            <a:picLocks noChangeAspect="1"/>
          </p:cNvPicPr>
          <p:nvPr/>
        </p:nvPicPr>
        <p:blipFill>
          <a:blip r:embed="rId4"/>
          <a:stretch>
            <a:fillRect/>
          </a:stretch>
        </p:blipFill>
        <p:spPr>
          <a:xfrm>
            <a:off x="6140177" y="3922776"/>
            <a:ext cx="5213625" cy="2493851"/>
          </a:xfrm>
          <a:prstGeom prst="rect">
            <a:avLst/>
          </a:prstGeom>
        </p:spPr>
      </p:pic>
      <p:pic>
        <p:nvPicPr>
          <p:cNvPr id="9" name="Picture 8">
            <a:extLst>
              <a:ext uri="{FF2B5EF4-FFF2-40B4-BE49-F238E27FC236}">
                <a16:creationId xmlns:a16="http://schemas.microsoft.com/office/drawing/2014/main" id="{6B8A117A-18E8-054E-8975-10A2FB114111}"/>
              </a:ext>
            </a:extLst>
          </p:cNvPr>
          <p:cNvPicPr>
            <a:picLocks noChangeAspect="1"/>
          </p:cNvPicPr>
          <p:nvPr/>
        </p:nvPicPr>
        <p:blipFill>
          <a:blip r:embed="rId5"/>
          <a:stretch>
            <a:fillRect/>
          </a:stretch>
        </p:blipFill>
        <p:spPr>
          <a:xfrm>
            <a:off x="4297136" y="1743364"/>
            <a:ext cx="6900908" cy="1008979"/>
          </a:xfrm>
          <a:prstGeom prst="rect">
            <a:avLst/>
          </a:prstGeom>
        </p:spPr>
      </p:pic>
      <p:pic>
        <p:nvPicPr>
          <p:cNvPr id="7" name="Content Placeholder 4">
            <a:extLst>
              <a:ext uri="{FF2B5EF4-FFF2-40B4-BE49-F238E27FC236}">
                <a16:creationId xmlns:a16="http://schemas.microsoft.com/office/drawing/2014/main" id="{1E6E18E7-FB00-D64A-B120-C55D05195773}"/>
              </a:ext>
            </a:extLst>
          </p:cNvPr>
          <p:cNvPicPr>
            <a:picLocks noChangeAspect="1"/>
          </p:cNvPicPr>
          <p:nvPr/>
        </p:nvPicPr>
        <p:blipFill>
          <a:blip r:embed="rId6"/>
          <a:stretch>
            <a:fillRect/>
          </a:stretch>
        </p:blipFill>
        <p:spPr>
          <a:xfrm>
            <a:off x="3452349" y="3557016"/>
            <a:ext cx="2424070" cy="3143075"/>
          </a:xfrm>
          <a:prstGeom prst="rect">
            <a:avLst/>
          </a:prstGeom>
        </p:spPr>
      </p:pic>
      <p:pic>
        <p:nvPicPr>
          <p:cNvPr id="8" name="Picture 7">
            <a:extLst>
              <a:ext uri="{FF2B5EF4-FFF2-40B4-BE49-F238E27FC236}">
                <a16:creationId xmlns:a16="http://schemas.microsoft.com/office/drawing/2014/main" id="{EE6935A6-D469-814B-A1E8-477A335729C7}"/>
              </a:ext>
            </a:extLst>
          </p:cNvPr>
          <p:cNvPicPr>
            <a:picLocks noChangeAspect="1"/>
          </p:cNvPicPr>
          <p:nvPr/>
        </p:nvPicPr>
        <p:blipFill>
          <a:blip r:embed="rId7"/>
          <a:stretch>
            <a:fillRect/>
          </a:stretch>
        </p:blipFill>
        <p:spPr>
          <a:xfrm>
            <a:off x="838202" y="3557016"/>
            <a:ext cx="1942023" cy="3143075"/>
          </a:xfrm>
          <a:prstGeom prst="rect">
            <a:avLst/>
          </a:prstGeom>
        </p:spPr>
      </p:pic>
    </p:spTree>
    <p:extLst>
      <p:ext uri="{BB962C8B-B14F-4D97-AF65-F5344CB8AC3E}">
        <p14:creationId xmlns:p14="http://schemas.microsoft.com/office/powerpoint/2010/main" val="2144802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0714-CE4B-8D4E-B0D1-A4FE20F61131}"/>
              </a:ext>
            </a:extLst>
          </p:cNvPr>
          <p:cNvSpPr>
            <a:spLocks noGrp="1"/>
          </p:cNvSpPr>
          <p:nvPr>
            <p:ph type="title"/>
          </p:nvPr>
        </p:nvSpPr>
        <p:spPr/>
        <p:txBody>
          <a:bodyPr/>
          <a:lstStyle/>
          <a:p>
            <a:r>
              <a:rPr lang="en-US" dirty="0"/>
              <a:t>What is DevOps</a:t>
            </a:r>
          </a:p>
        </p:txBody>
      </p:sp>
      <p:sp>
        <p:nvSpPr>
          <p:cNvPr id="3" name="Content Placeholder 2">
            <a:extLst>
              <a:ext uri="{FF2B5EF4-FFF2-40B4-BE49-F238E27FC236}">
                <a16:creationId xmlns:a16="http://schemas.microsoft.com/office/drawing/2014/main" id="{AF2E1A53-C88C-D643-9CB1-8965DC101659}"/>
              </a:ext>
            </a:extLst>
          </p:cNvPr>
          <p:cNvSpPr>
            <a:spLocks noGrp="1"/>
          </p:cNvSpPr>
          <p:nvPr>
            <p:ph idx="1"/>
          </p:nvPr>
        </p:nvSpPr>
        <p:spPr/>
        <p:txBody>
          <a:bodyPr/>
          <a:lstStyle/>
          <a:p>
            <a:r>
              <a:rPr lang="en-US" dirty="0"/>
              <a:t>Culture first</a:t>
            </a:r>
          </a:p>
          <a:p>
            <a:pPr lvl="1"/>
            <a:r>
              <a:rPr lang="en-US" dirty="0"/>
              <a:t>A generative culture is critical </a:t>
            </a:r>
          </a:p>
          <a:p>
            <a:pPr lvl="1"/>
            <a:r>
              <a:rPr lang="en-US" dirty="0"/>
              <a:t>High-trust cultural norms allow collaboration</a:t>
            </a:r>
          </a:p>
          <a:p>
            <a:pPr lvl="1"/>
            <a:r>
              <a:rPr lang="en-US" dirty="0"/>
              <a:t>Work across organizational silos to enable strategic alignment</a:t>
            </a:r>
          </a:p>
          <a:p>
            <a:pPr marL="457200" lvl="1" indent="0">
              <a:buNone/>
            </a:pPr>
            <a:endParaRPr lang="en-US" dirty="0"/>
          </a:p>
          <a:p>
            <a:r>
              <a:rPr lang="en-US" dirty="0"/>
              <a:t>Technology second as a cultural and business process enabler</a:t>
            </a:r>
          </a:p>
          <a:p>
            <a:pPr lvl="1"/>
            <a:r>
              <a:rPr lang="en-US" dirty="0"/>
              <a:t>Implementing technologies and processes that enable developer productivity</a:t>
            </a:r>
          </a:p>
          <a:p>
            <a:pPr lvl="1"/>
            <a:r>
              <a:rPr lang="en-US" dirty="0"/>
              <a:t>Reducing code deployment lead times</a:t>
            </a:r>
          </a:p>
          <a:p>
            <a:pPr lvl="1"/>
            <a:r>
              <a:rPr lang="en-US" dirty="0"/>
              <a:t>Supporting more reliable infrastructures</a:t>
            </a:r>
          </a:p>
          <a:p>
            <a:endParaRPr lang="en-US" dirty="0"/>
          </a:p>
        </p:txBody>
      </p:sp>
    </p:spTree>
    <p:extLst>
      <p:ext uri="{BB962C8B-B14F-4D97-AF65-F5344CB8AC3E}">
        <p14:creationId xmlns:p14="http://schemas.microsoft.com/office/powerpoint/2010/main" val="945632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94524E-47D4-2849-AA14-7DFB262FC378}"/>
              </a:ext>
            </a:extLst>
          </p:cNvPr>
          <p:cNvSpPr>
            <a:spLocks noGrp="1"/>
          </p:cNvSpPr>
          <p:nvPr>
            <p:ph type="title"/>
          </p:nvPr>
        </p:nvSpPr>
        <p:spPr>
          <a:xfrm>
            <a:off x="838202" y="457970"/>
            <a:ext cx="10515600" cy="1285395"/>
          </a:xfrm>
        </p:spPr>
        <p:txBody>
          <a:bodyPr/>
          <a:lstStyle/>
          <a:p>
            <a:r>
              <a:rPr lang="en-US" dirty="0"/>
              <a:t>CAMS</a:t>
            </a:r>
          </a:p>
        </p:txBody>
      </p:sp>
      <p:sp>
        <p:nvSpPr>
          <p:cNvPr id="3" name="Trapezoid 2">
            <a:extLst>
              <a:ext uri="{FF2B5EF4-FFF2-40B4-BE49-F238E27FC236}">
                <a16:creationId xmlns:a16="http://schemas.microsoft.com/office/drawing/2014/main" id="{1BA2B2A8-9D9C-5F46-83B1-28ED1C488004}"/>
              </a:ext>
            </a:extLst>
          </p:cNvPr>
          <p:cNvSpPr/>
          <p:nvPr/>
        </p:nvSpPr>
        <p:spPr>
          <a:xfrm>
            <a:off x="2734989" y="4927236"/>
            <a:ext cx="6724152" cy="927056"/>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79" b="1" dirty="0">
                <a:solidFill>
                  <a:srgbClr val="FFFF00"/>
                </a:solidFill>
              </a:rPr>
              <a:t>C</a:t>
            </a:r>
            <a:r>
              <a:rPr lang="en-US" sz="3879" dirty="0"/>
              <a:t>ulture</a:t>
            </a:r>
          </a:p>
        </p:txBody>
      </p:sp>
      <p:sp>
        <p:nvSpPr>
          <p:cNvPr id="7" name="Trapezoid 6">
            <a:extLst>
              <a:ext uri="{FF2B5EF4-FFF2-40B4-BE49-F238E27FC236}">
                <a16:creationId xmlns:a16="http://schemas.microsoft.com/office/drawing/2014/main" id="{F9C86220-B02A-354A-94B7-D4566CC97547}"/>
              </a:ext>
            </a:extLst>
          </p:cNvPr>
          <p:cNvSpPr/>
          <p:nvPr/>
        </p:nvSpPr>
        <p:spPr>
          <a:xfrm>
            <a:off x="2966931" y="4007020"/>
            <a:ext cx="6262059" cy="92021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79" b="1" dirty="0">
                <a:solidFill>
                  <a:srgbClr val="FFFF00"/>
                </a:solidFill>
              </a:rPr>
              <a:t>A</a:t>
            </a:r>
            <a:r>
              <a:rPr lang="en-US" sz="3879" dirty="0"/>
              <a:t>utomation</a:t>
            </a:r>
          </a:p>
        </p:txBody>
      </p:sp>
      <p:sp>
        <p:nvSpPr>
          <p:cNvPr id="8" name="Trapezoid 7">
            <a:extLst>
              <a:ext uri="{FF2B5EF4-FFF2-40B4-BE49-F238E27FC236}">
                <a16:creationId xmlns:a16="http://schemas.microsoft.com/office/drawing/2014/main" id="{26F686D1-50FA-0C44-9197-E12804AEBF45}"/>
              </a:ext>
            </a:extLst>
          </p:cNvPr>
          <p:cNvSpPr/>
          <p:nvPr/>
        </p:nvSpPr>
        <p:spPr>
          <a:xfrm>
            <a:off x="3196810" y="3080354"/>
            <a:ext cx="5801980" cy="92666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79" b="1" dirty="0">
                <a:solidFill>
                  <a:srgbClr val="FFFF00"/>
                </a:solidFill>
              </a:rPr>
              <a:t>M</a:t>
            </a:r>
            <a:r>
              <a:rPr lang="en-US" sz="3879" dirty="0"/>
              <a:t>easurement</a:t>
            </a:r>
          </a:p>
        </p:txBody>
      </p:sp>
      <p:sp>
        <p:nvSpPr>
          <p:cNvPr id="10" name="Trapezoid 9">
            <a:extLst>
              <a:ext uri="{FF2B5EF4-FFF2-40B4-BE49-F238E27FC236}">
                <a16:creationId xmlns:a16="http://schemas.microsoft.com/office/drawing/2014/main" id="{952C2A55-367B-6C43-B48E-4A58BCC363CA}"/>
              </a:ext>
            </a:extLst>
          </p:cNvPr>
          <p:cNvSpPr/>
          <p:nvPr/>
        </p:nvSpPr>
        <p:spPr>
          <a:xfrm>
            <a:off x="3427797" y="2156717"/>
            <a:ext cx="5339051" cy="923636"/>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79" b="1" dirty="0">
                <a:solidFill>
                  <a:srgbClr val="FFFF00"/>
                </a:solidFill>
              </a:rPr>
              <a:t>S</a:t>
            </a:r>
            <a:r>
              <a:rPr lang="en-US" sz="3879" dirty="0"/>
              <a:t>haring</a:t>
            </a:r>
          </a:p>
        </p:txBody>
      </p:sp>
    </p:spTree>
    <p:extLst>
      <p:ext uri="{BB962C8B-B14F-4D97-AF65-F5344CB8AC3E}">
        <p14:creationId xmlns:p14="http://schemas.microsoft.com/office/powerpoint/2010/main" val="2489321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A73F8B-82F9-334A-8615-75B2E0615462}"/>
              </a:ext>
            </a:extLst>
          </p:cNvPr>
          <p:cNvSpPr>
            <a:spLocks noGrp="1"/>
          </p:cNvSpPr>
          <p:nvPr>
            <p:ph type="title"/>
          </p:nvPr>
        </p:nvSpPr>
        <p:spPr/>
        <p:txBody>
          <a:bodyPr/>
          <a:lstStyle/>
          <a:p>
            <a:r>
              <a:rPr lang="en-US" dirty="0"/>
              <a:t>Culture</a:t>
            </a:r>
          </a:p>
        </p:txBody>
      </p:sp>
      <p:sp>
        <p:nvSpPr>
          <p:cNvPr id="4" name="Content Placeholder 3">
            <a:extLst>
              <a:ext uri="{FF2B5EF4-FFF2-40B4-BE49-F238E27FC236}">
                <a16:creationId xmlns:a16="http://schemas.microsoft.com/office/drawing/2014/main" id="{2A571B2A-282D-3349-AB84-2D00CB8F84C4}"/>
              </a:ext>
            </a:extLst>
          </p:cNvPr>
          <p:cNvSpPr>
            <a:spLocks noGrp="1"/>
          </p:cNvSpPr>
          <p:nvPr>
            <p:ph idx="1"/>
          </p:nvPr>
        </p:nvSpPr>
        <p:spPr/>
        <p:txBody>
          <a:bodyPr>
            <a:normAutofit fontScale="70000" lnSpcReduction="20000"/>
          </a:bodyPr>
          <a:lstStyle/>
          <a:p>
            <a:r>
              <a:rPr lang="en-US" dirty="0"/>
              <a:t>DevOps is learning how to work differently</a:t>
            </a:r>
          </a:p>
          <a:p>
            <a:r>
              <a:rPr lang="en-US" dirty="0"/>
              <a:t>DevOps embraces cross-functional teams with openness, transparency, and respect</a:t>
            </a:r>
          </a:p>
          <a:p>
            <a:r>
              <a:rPr lang="en-US" dirty="0" err="1"/>
              <a:t>Westrum</a:t>
            </a:r>
            <a:r>
              <a:rPr lang="en-US" dirty="0"/>
              <a:t> Organizational Cultures:</a:t>
            </a:r>
          </a:p>
          <a:p>
            <a:pPr lvl="1"/>
            <a:r>
              <a:rPr lang="en-US" b="1" dirty="0"/>
              <a:t>Pathological (power-oriented)</a:t>
            </a:r>
          </a:p>
          <a:p>
            <a:pPr lvl="2"/>
            <a:r>
              <a:rPr lang="en-US" dirty="0"/>
              <a:t>Low cooperation across groups</a:t>
            </a:r>
          </a:p>
          <a:p>
            <a:pPr lvl="2"/>
            <a:r>
              <a:rPr lang="en-US" dirty="0"/>
              <a:t>Culture of blame</a:t>
            </a:r>
          </a:p>
          <a:p>
            <a:pPr lvl="2"/>
            <a:r>
              <a:rPr lang="en-US" dirty="0"/>
              <a:t>Information is withheld for personal gain</a:t>
            </a:r>
          </a:p>
          <a:p>
            <a:pPr lvl="2"/>
            <a:endParaRPr lang="en-US" dirty="0"/>
          </a:p>
          <a:p>
            <a:pPr lvl="1"/>
            <a:r>
              <a:rPr lang="en-US" b="1" dirty="0"/>
              <a:t>Bureaucratic (rule-oriented)</a:t>
            </a:r>
          </a:p>
          <a:p>
            <a:pPr lvl="2"/>
            <a:r>
              <a:rPr lang="en-US" dirty="0"/>
              <a:t>Preoccupied with rules and positions, and responsibilities</a:t>
            </a:r>
          </a:p>
          <a:p>
            <a:pPr lvl="2"/>
            <a:r>
              <a:rPr lang="en-US" dirty="0"/>
              <a:t>Compartmentalized by the department</a:t>
            </a:r>
          </a:p>
          <a:p>
            <a:pPr lvl="2"/>
            <a:r>
              <a:rPr lang="en-US" dirty="0"/>
              <a:t>Little concern for the overall mission of the organization</a:t>
            </a:r>
          </a:p>
          <a:p>
            <a:pPr lvl="2"/>
            <a:endParaRPr lang="en-US" dirty="0"/>
          </a:p>
          <a:p>
            <a:pPr lvl="1"/>
            <a:r>
              <a:rPr lang="en-US" b="1" dirty="0"/>
              <a:t>Generative (performance-oriented)</a:t>
            </a:r>
          </a:p>
          <a:p>
            <a:pPr lvl="2"/>
            <a:r>
              <a:rPr lang="en-US" dirty="0"/>
              <a:t>Good information flow</a:t>
            </a:r>
          </a:p>
          <a:p>
            <a:pPr lvl="2"/>
            <a:r>
              <a:rPr lang="en-US" dirty="0"/>
              <a:t>High cooperation and trust</a:t>
            </a:r>
          </a:p>
          <a:p>
            <a:pPr lvl="2"/>
            <a:r>
              <a:rPr lang="en-US" dirty="0"/>
              <a:t>Bridging between teams</a:t>
            </a:r>
          </a:p>
          <a:p>
            <a:pPr lvl="2"/>
            <a:r>
              <a:rPr lang="en-US" dirty="0"/>
              <a:t>Conscious inquiry</a:t>
            </a:r>
          </a:p>
        </p:txBody>
      </p:sp>
      <p:sp>
        <p:nvSpPr>
          <p:cNvPr id="5" name="Content Placeholder 2">
            <a:extLst>
              <a:ext uri="{FF2B5EF4-FFF2-40B4-BE49-F238E27FC236}">
                <a16:creationId xmlns:a16="http://schemas.microsoft.com/office/drawing/2014/main" id="{04F56B53-4EB4-F042-AAB9-EC4A85B9AB71}"/>
              </a:ext>
            </a:extLst>
          </p:cNvPr>
          <p:cNvSpPr txBox="1">
            <a:spLocks/>
          </p:cNvSpPr>
          <p:nvPr/>
        </p:nvSpPr>
        <p:spPr>
          <a:xfrm>
            <a:off x="838200" y="6618514"/>
            <a:ext cx="10515600" cy="23948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i="1" dirty="0"/>
              <a:t>Source: A typology of </a:t>
            </a:r>
            <a:r>
              <a:rPr lang="en-US" sz="1200" i="1" dirty="0" err="1"/>
              <a:t>organisational</a:t>
            </a:r>
            <a:r>
              <a:rPr lang="en-US" sz="1200" i="1" dirty="0"/>
              <a:t> cultures, </a:t>
            </a:r>
            <a:r>
              <a:rPr lang="en-US" sz="1200" i="1" dirty="0" err="1"/>
              <a:t>Westrum</a:t>
            </a:r>
            <a:r>
              <a:rPr lang="en-US" sz="1200" i="1" dirty="0"/>
              <a:t> 2004</a:t>
            </a:r>
          </a:p>
          <a:p>
            <a:pPr marL="0" indent="0" algn="r">
              <a:buNone/>
            </a:pPr>
            <a:endParaRPr lang="en-US" sz="1200" i="1" dirty="0"/>
          </a:p>
        </p:txBody>
      </p:sp>
    </p:spTree>
    <p:extLst>
      <p:ext uri="{BB962C8B-B14F-4D97-AF65-F5344CB8AC3E}">
        <p14:creationId xmlns:p14="http://schemas.microsoft.com/office/powerpoint/2010/main" val="1211978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D24B0-8E2C-CF4D-BB4B-4D72A3FE4495}"/>
              </a:ext>
            </a:extLst>
          </p:cNvPr>
          <p:cNvSpPr>
            <a:spLocks noGrp="1"/>
          </p:cNvSpPr>
          <p:nvPr>
            <p:ph type="title"/>
          </p:nvPr>
        </p:nvSpPr>
        <p:spPr/>
        <p:txBody>
          <a:bodyPr/>
          <a:lstStyle/>
          <a:p>
            <a:r>
              <a:rPr lang="en-US" dirty="0"/>
              <a:t>Automation</a:t>
            </a:r>
          </a:p>
        </p:txBody>
      </p:sp>
      <p:sp>
        <p:nvSpPr>
          <p:cNvPr id="4" name="Content Placeholder 3">
            <a:extLst>
              <a:ext uri="{FF2B5EF4-FFF2-40B4-BE49-F238E27FC236}">
                <a16:creationId xmlns:a16="http://schemas.microsoft.com/office/drawing/2014/main" id="{96DF8836-65CC-1A40-A63F-977A7DB905D4}"/>
              </a:ext>
            </a:extLst>
          </p:cNvPr>
          <p:cNvSpPr>
            <a:spLocks noGrp="1"/>
          </p:cNvSpPr>
          <p:nvPr>
            <p:ph idx="1"/>
          </p:nvPr>
        </p:nvSpPr>
        <p:spPr/>
        <p:txBody>
          <a:bodyPr/>
          <a:lstStyle/>
          <a:p>
            <a:r>
              <a:rPr lang="en-US" dirty="0"/>
              <a:t>Computers should do what computers are best at</a:t>
            </a:r>
          </a:p>
          <a:p>
            <a:r>
              <a:rPr lang="en-US" dirty="0"/>
              <a:t>Automation is just a tool</a:t>
            </a:r>
          </a:p>
          <a:p>
            <a:r>
              <a:rPr lang="en-US" dirty="0"/>
              <a:t>Automation creates repeatable processes</a:t>
            </a:r>
          </a:p>
          <a:p>
            <a:r>
              <a:rPr lang="en-US" dirty="0"/>
              <a:t>Automation is necessary as it facilitates fast feedback</a:t>
            </a:r>
          </a:p>
          <a:p>
            <a:r>
              <a:rPr lang="en-US" dirty="0"/>
              <a:t>“If the build, deploy, test and release process is not automated, it’s not repeatable.”</a:t>
            </a:r>
            <a:br>
              <a:rPr lang="en-US" dirty="0"/>
            </a:br>
            <a:r>
              <a:rPr lang="en-US" dirty="0"/>
              <a:t>“When steps are taken manually, they are error prone, and there is no way to review exactly what was done.” </a:t>
            </a:r>
            <a:br>
              <a:rPr lang="en-US" dirty="0"/>
            </a:br>
            <a:r>
              <a:rPr lang="en-US" sz="1800" dirty="0"/>
              <a:t>– Jez Humble and David Farley, Continuous Delivery</a:t>
            </a:r>
          </a:p>
        </p:txBody>
      </p:sp>
    </p:spTree>
    <p:extLst>
      <p:ext uri="{BB962C8B-B14F-4D97-AF65-F5344CB8AC3E}">
        <p14:creationId xmlns:p14="http://schemas.microsoft.com/office/powerpoint/2010/main" val="13157261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508</TotalTime>
  <Words>2183</Words>
  <Application>Microsoft Macintosh PowerPoint</Application>
  <PresentationFormat>Widescreen</PresentationFormat>
  <Paragraphs>385</Paragraphs>
  <Slides>40</Slides>
  <Notes>31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40</vt:i4>
      </vt:variant>
    </vt:vector>
  </HeadingPairs>
  <TitlesOfParts>
    <vt:vector size="54" baseType="lpstr">
      <vt:lpstr>等线 Light</vt:lpstr>
      <vt:lpstr>微软雅黑</vt:lpstr>
      <vt:lpstr>Arial</vt:lpstr>
      <vt:lpstr>Calibri</vt:lpstr>
      <vt:lpstr>Calibri Light</vt:lpstr>
      <vt:lpstr>Century Gothic</vt:lpstr>
      <vt:lpstr>Helvetica Neue</vt:lpstr>
      <vt:lpstr>Helvetica Neue Light</vt:lpstr>
      <vt:lpstr>Rockwell</vt:lpstr>
      <vt:lpstr>Rockwell Extra Bold</vt:lpstr>
      <vt:lpstr>Segoe UI</vt:lpstr>
      <vt:lpstr>Segoe UI Light</vt:lpstr>
      <vt:lpstr>Segoe UI Semibold</vt:lpstr>
      <vt:lpstr>Office Theme</vt:lpstr>
      <vt:lpstr>Connected Samurais Continuous Integration and Delivery</vt:lpstr>
      <vt:lpstr>PowerPoint Presentation</vt:lpstr>
      <vt:lpstr>About Mark Saum</vt:lpstr>
      <vt:lpstr>PowerPoint Presentation</vt:lpstr>
      <vt:lpstr>Why Should We Adopt DevOps?</vt:lpstr>
      <vt:lpstr>What is DevOps</vt:lpstr>
      <vt:lpstr>CAMS</vt:lpstr>
      <vt:lpstr>Culture</vt:lpstr>
      <vt:lpstr>Automation</vt:lpstr>
      <vt:lpstr>Measurement</vt:lpstr>
      <vt:lpstr>Sharing</vt:lpstr>
      <vt:lpstr>Three Ways of DevOps</vt:lpstr>
      <vt:lpstr>The First Way: Systems Thinking</vt:lpstr>
      <vt:lpstr>The Second Way: Amplifying Feedback Loops</vt:lpstr>
      <vt:lpstr>The Third Way: Culture of Continuous Experimentation and Learning</vt:lpstr>
      <vt:lpstr>Key DevOps Methodologies</vt:lpstr>
      <vt:lpstr>PowerPoint Presentation</vt:lpstr>
      <vt:lpstr>What is Continuous Integration?</vt:lpstr>
      <vt:lpstr>What do you need to get started?</vt:lpstr>
      <vt:lpstr>Why do I want to do this?</vt:lpstr>
      <vt:lpstr>Fast, Constant Feedback</vt:lpstr>
      <vt:lpstr>Continuous Integration Best Practices</vt:lpstr>
      <vt:lpstr>Continuous Integration Maturity Model</vt:lpstr>
      <vt:lpstr>PowerPoint Presentation</vt:lpstr>
      <vt:lpstr>What is Continuous Delivery?</vt:lpstr>
      <vt:lpstr>Agile Manifesto</vt:lpstr>
      <vt:lpstr>Continuous Delivery Benefits</vt:lpstr>
      <vt:lpstr>To Successfully perform Continuous Delivery</vt:lpstr>
      <vt:lpstr>Four Principles of Low-Risk Software Releases</vt:lpstr>
      <vt:lpstr>Testing</vt:lpstr>
      <vt:lpstr>PowerPoint Presentation</vt:lpstr>
      <vt:lpstr>Next Steps</vt:lpstr>
      <vt:lpstr>PowerPoint Presentation</vt:lpstr>
      <vt:lpstr>Practitioner DevOps Reading List</vt:lpstr>
      <vt:lpstr>Leadership DevOps Reading List</vt:lpstr>
      <vt:lpstr>Architect DevOps Reading List 1</vt:lpstr>
      <vt:lpstr>Architect DevOps Reading List 2</vt:lpstr>
      <vt:lpstr>Product Owner DevOps Reading List</vt:lpstr>
      <vt:lpstr>Lynda.com / LinkedIn</vt:lpstr>
      <vt:lpstr>Questions?</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Connected Samurais Continuous Delivery</dc:title>
  <dc:creator>Mark Saum</dc:creator>
  <cp:lastModifiedBy>Mark Saum</cp:lastModifiedBy>
  <cp:revision>39</cp:revision>
  <dcterms:created xsi:type="dcterms:W3CDTF">2018-04-24T19:34:25Z</dcterms:created>
  <dcterms:modified xsi:type="dcterms:W3CDTF">2018-04-25T15:45:27Z</dcterms:modified>
</cp:coreProperties>
</file>